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24.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tags/tag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81" r:id="rId4"/>
    <p:sldId id="282" r:id="rId5"/>
    <p:sldId id="260" r:id="rId6"/>
    <p:sldId id="259" r:id="rId7"/>
    <p:sldId id="287" r:id="rId8"/>
    <p:sldId id="261" r:id="rId9"/>
    <p:sldId id="268" r:id="rId10"/>
    <p:sldId id="279" r:id="rId11"/>
    <p:sldId id="275" r:id="rId12"/>
    <p:sldId id="264" r:id="rId13"/>
    <p:sldId id="265" r:id="rId14"/>
    <p:sldId id="266" r:id="rId15"/>
    <p:sldId id="274" r:id="rId16"/>
    <p:sldId id="270" r:id="rId17"/>
    <p:sldId id="276" r:id="rId18"/>
    <p:sldId id="277" r:id="rId19"/>
    <p:sldId id="272" r:id="rId20"/>
    <p:sldId id="280" r:id="rId21"/>
    <p:sldId id="288" r:id="rId22"/>
    <p:sldId id="289" r:id="rId23"/>
    <p:sldId id="290" r:id="rId24"/>
    <p:sldId id="291" r:id="rId25"/>
    <p:sldId id="292" r:id="rId26"/>
    <p:sldId id="293" r:id="rId27"/>
    <p:sldId id="284" r:id="rId28"/>
    <p:sldId id="294" r:id="rId29"/>
    <p:sldId id="278" r:id="rId30"/>
    <p:sldId id="262" r:id="rId31"/>
  </p:sldIdLst>
  <p:sldSz cx="12192000" cy="6858000"/>
  <p:notesSz cx="7010400" cy="92964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Dussault" initials="SD" lastIdx="3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5" autoAdjust="0"/>
    <p:restoredTop sz="80571" autoAdjust="0"/>
  </p:normalViewPr>
  <p:slideViewPr>
    <p:cSldViewPr snapToGrid="0">
      <p:cViewPr varScale="1">
        <p:scale>
          <a:sx n="60" d="100"/>
          <a:sy n="60" d="100"/>
        </p:scale>
        <p:origin x="93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90D451-D9C2-4C04-BF02-C36B4F73532F}" type="datetimeFigureOut">
              <a:rPr lang="en-CA" smtClean="0"/>
              <a:t>23/12/2015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0B41DE-1929-4995-82BD-781DA446C69D}" type="slidenum">
              <a:rPr lang="en-CA" smtClean="0"/>
              <a:t>‹#›</a:t>
            </a:fld>
            <a:endParaRPr lang="en-CA"/>
          </a:p>
        </p:txBody>
      </p:sp>
    </p:spTree>
    <p:extLst>
      <p:ext uri="{BB962C8B-B14F-4D97-AF65-F5344CB8AC3E}">
        <p14:creationId xmlns:p14="http://schemas.microsoft.com/office/powerpoint/2010/main" val="3441474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BOTH</a:t>
            </a:r>
          </a:p>
          <a:p>
            <a:endParaRPr lang="en-US" dirty="0" smtClean="0"/>
          </a:p>
          <a:p>
            <a:r>
              <a:rPr lang="en-US" dirty="0" smtClean="0"/>
              <a:t>Introduce</a:t>
            </a:r>
            <a:r>
              <a:rPr lang="en-US" baseline="0" dirty="0" smtClean="0"/>
              <a:t> ourselves;</a:t>
            </a:r>
          </a:p>
          <a:p>
            <a:endParaRPr lang="en-US" baseline="0" dirty="0" smtClean="0"/>
          </a:p>
          <a:p>
            <a:pPr marL="174708" indent="-174708">
              <a:buFont typeface="Arial" panose="020B0604020202020204" pitchFamily="34" charset="0"/>
              <a:buChar char="•"/>
            </a:pPr>
            <a:r>
              <a:rPr lang="en-US" baseline="0" dirty="0" smtClean="0"/>
              <a:t>Who we are:</a:t>
            </a:r>
          </a:p>
          <a:p>
            <a:pPr marL="174708" indent="-174708">
              <a:buFont typeface="Arial" panose="020B0604020202020204" pitchFamily="34" charset="0"/>
              <a:buChar char="•"/>
            </a:pPr>
            <a:r>
              <a:rPr lang="en-US" baseline="0" dirty="0" smtClean="0"/>
              <a:t>Our connection to Burton</a:t>
            </a:r>
          </a:p>
          <a:p>
            <a:pPr marL="174708" indent="-174708">
              <a:buFont typeface="Arial" panose="020B0604020202020204" pitchFamily="34" charset="0"/>
              <a:buChar char="•"/>
            </a:pPr>
            <a:r>
              <a:rPr lang="en-US" baseline="0" dirty="0" smtClean="0"/>
              <a:t>And why Burton Matters to us</a:t>
            </a:r>
          </a:p>
        </p:txBody>
      </p:sp>
      <p:sp>
        <p:nvSpPr>
          <p:cNvPr id="4" name="Slide Number Placeholder 3"/>
          <p:cNvSpPr>
            <a:spLocks noGrp="1"/>
          </p:cNvSpPr>
          <p:nvPr>
            <p:ph type="sldNum" sz="quarter" idx="10"/>
          </p:nvPr>
        </p:nvSpPr>
        <p:spPr/>
        <p:txBody>
          <a:bodyPr/>
          <a:lstStyle/>
          <a:p>
            <a:fld id="{F10B41DE-1929-4995-82BD-781DA446C69D}" type="slidenum">
              <a:rPr lang="en-CA" smtClean="0"/>
              <a:t>1</a:t>
            </a:fld>
            <a:endParaRPr lang="en-CA"/>
          </a:p>
        </p:txBody>
      </p:sp>
    </p:spTree>
    <p:extLst>
      <p:ext uri="{BB962C8B-B14F-4D97-AF65-F5344CB8AC3E}">
        <p14:creationId xmlns:p14="http://schemas.microsoft.com/office/powerpoint/2010/main" val="1313857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r>
              <a:rPr lang="en-CA" dirty="0" smtClean="0"/>
              <a:t>The</a:t>
            </a:r>
            <a:r>
              <a:rPr lang="en-CA" baseline="0" dirty="0" smtClean="0"/>
              <a:t> data on this slide is a combination of the Grade 2 Provincial Testing results given by the current Superintendent during the 2011 and 2015 sustainability study and we were able to add last years 2014-2015 school year results.</a:t>
            </a:r>
          </a:p>
          <a:p>
            <a:endParaRPr lang="en-CA" baseline="0" dirty="0" smtClean="0"/>
          </a:p>
          <a:p>
            <a:r>
              <a:rPr lang="en-CA" baseline="0" dirty="0" smtClean="0"/>
              <a:t>We have used nine years of data to find the averages for Burton School, the District and the Province of New Brunswick. That is the number across the bottom. </a:t>
            </a:r>
          </a:p>
          <a:p>
            <a:endParaRPr lang="en-CA" baseline="0" dirty="0" smtClean="0"/>
          </a:p>
          <a:p>
            <a:r>
              <a:rPr lang="en-CA" baseline="0" dirty="0" smtClean="0"/>
              <a:t>The rows in peach are the years that Burton Elementary out preformed the District and/or the Province. You can see it is often  done by more than 10%.</a:t>
            </a:r>
          </a:p>
          <a:p>
            <a:endParaRPr lang="en-CA" baseline="0" dirty="0" smtClean="0"/>
          </a:p>
          <a:p>
            <a:r>
              <a:rPr lang="en-CA" baseline="0" dirty="0" smtClean="0"/>
              <a:t>The years that Burton falls below the standard can be because of the small population set. Students that learn best on an Individual Education Plan (IEP) or modifications affect our scores greater. One student in 19 has a bigger impact than 1 in 1000. That is 5%. </a:t>
            </a:r>
          </a:p>
        </p:txBody>
      </p:sp>
      <p:sp>
        <p:nvSpPr>
          <p:cNvPr id="4" name="Slide Number Placeholder 3"/>
          <p:cNvSpPr>
            <a:spLocks noGrp="1"/>
          </p:cNvSpPr>
          <p:nvPr>
            <p:ph type="sldNum" sz="quarter" idx="10"/>
          </p:nvPr>
        </p:nvSpPr>
        <p:spPr/>
        <p:txBody>
          <a:bodyPr/>
          <a:lstStyle/>
          <a:p>
            <a:fld id="{F10B41DE-1929-4995-82BD-781DA446C69D}" type="slidenum">
              <a:rPr lang="en-CA" smtClean="0"/>
              <a:t>10</a:t>
            </a:fld>
            <a:endParaRPr lang="en-CA"/>
          </a:p>
        </p:txBody>
      </p:sp>
    </p:spTree>
    <p:extLst>
      <p:ext uri="{BB962C8B-B14F-4D97-AF65-F5344CB8AC3E}">
        <p14:creationId xmlns:p14="http://schemas.microsoft.com/office/powerpoint/2010/main" val="1833527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This I think was my favourite slide from</a:t>
            </a:r>
            <a:r>
              <a:rPr lang="en-CA" baseline="0" dirty="0" smtClean="0"/>
              <a:t> the Superintendent’s presentation in October.</a:t>
            </a:r>
          </a:p>
          <a:p>
            <a:endParaRPr lang="en-CA" baseline="0" dirty="0" smtClean="0"/>
          </a:p>
          <a:p>
            <a:pPr marL="232943" indent="-232943">
              <a:buAutoNum type="arabicPeriod"/>
            </a:pPr>
            <a:r>
              <a:rPr lang="en-CA" baseline="0" dirty="0" smtClean="0"/>
              <a:t>We have an amazing staff at Burton Elementary. The Staff, from the principal to the Janitor go out of their way to get to know the students and their families. When students come to Burton Elementary they stay. This allows staff to build skills and students inside the mind and heart.</a:t>
            </a:r>
          </a:p>
          <a:p>
            <a:pPr marL="232943" indent="-232943">
              <a:buAutoNum type="arabicPeriod"/>
            </a:pPr>
            <a:endParaRPr lang="en-CA" baseline="0" dirty="0" smtClean="0"/>
          </a:p>
          <a:p>
            <a:pPr marL="232943" indent="-232943">
              <a:buAutoNum type="arabicPeriod"/>
            </a:pPr>
            <a:r>
              <a:rPr lang="en-CA" dirty="0" smtClean="0"/>
              <a:t>Burton Elementary is more</a:t>
            </a:r>
            <a:r>
              <a:rPr lang="en-CA" baseline="0" dirty="0" smtClean="0"/>
              <a:t> that an school, it is a community. Many schools have to do activities and events in sections, grades or single classrooms. It is wonderful to know that all 60 students KNOW each other. They go skating together as a school, they support and feel joy when their friend earns a student of the month certificate because they know how hard they worked. The culture built inside the classroom carries out into the community of Burton where when you see someone at the “</a:t>
            </a:r>
            <a:r>
              <a:rPr lang="en-CA" baseline="0" dirty="0" err="1" smtClean="0"/>
              <a:t>Slushie</a:t>
            </a:r>
            <a:r>
              <a:rPr lang="en-CA" baseline="0" dirty="0" smtClean="0"/>
              <a:t> Store” the kids are excited to see each other and an otherwise brief nod becomes a smile and conversation.</a:t>
            </a:r>
          </a:p>
          <a:p>
            <a:pPr marL="232943" indent="-232943">
              <a:buAutoNum type="arabicPeriod"/>
            </a:pPr>
            <a:endParaRPr lang="en-CA" baseline="0" dirty="0" smtClean="0"/>
          </a:p>
          <a:p>
            <a:pPr marL="232943" indent="-232943">
              <a:buAutoNum type="arabicPeriod"/>
            </a:pPr>
            <a:r>
              <a:rPr lang="en-CA" baseline="0" dirty="0" smtClean="0"/>
              <a:t>Early elementary is a great place to </a:t>
            </a:r>
            <a:r>
              <a:rPr lang="en-CA" baseline="0" dirty="0" err="1" smtClean="0"/>
              <a:t>enstill</a:t>
            </a:r>
            <a:r>
              <a:rPr lang="en-CA" baseline="0" dirty="0" smtClean="0"/>
              <a:t> pro-social behaviours for a </a:t>
            </a:r>
            <a:r>
              <a:rPr lang="en-CA" baseline="0" dirty="0" err="1" smtClean="0"/>
              <a:t>mindfull</a:t>
            </a:r>
            <a:r>
              <a:rPr lang="en-CA" baseline="0" dirty="0" smtClean="0"/>
              <a:t> and </a:t>
            </a:r>
            <a:r>
              <a:rPr lang="en-CA" baseline="0" dirty="0" err="1" smtClean="0"/>
              <a:t>stressless</a:t>
            </a:r>
            <a:r>
              <a:rPr lang="en-CA" baseline="0" dirty="0" smtClean="0"/>
              <a:t> life. Burton has done this by implementing the Bucket filling program, teaching and demonstrating WITS, creating mentor and leadership programs with the Burton Buddies, Bus Buddies and Bathroom Buddies (sometimes you just can not reach the taps) and three years ago students identified the “friendship bench” themselves. </a:t>
            </a:r>
          </a:p>
          <a:p>
            <a:pPr marL="0" indent="0">
              <a:buNone/>
            </a:pPr>
            <a:endParaRPr lang="en-CA" baseline="0" dirty="0" smtClean="0"/>
          </a:p>
          <a:p>
            <a:pPr marL="232943" indent="-232943">
              <a:buFont typeface="+mj-lt"/>
              <a:buAutoNum type="arabicPeriod"/>
            </a:pPr>
            <a:r>
              <a:rPr lang="en-CA" dirty="0" smtClean="0"/>
              <a:t>The </a:t>
            </a:r>
            <a:r>
              <a:rPr lang="en-CA" dirty="0"/>
              <a:t>school is part of our community. The Staff look for ways to intergrate different community members, orgainizations and business into </a:t>
            </a:r>
            <a:r>
              <a:rPr lang="en-CA" dirty="0" smtClean="0"/>
              <a:t>daily </a:t>
            </a:r>
            <a:r>
              <a:rPr lang="en-CA" dirty="0"/>
              <a:t>activities, celebrations and events.</a:t>
            </a:r>
          </a:p>
          <a:p>
            <a:pPr marL="640594" lvl="1" indent="-174708">
              <a:buFontTx/>
              <a:buChar char="-"/>
            </a:pPr>
            <a:r>
              <a:rPr lang="en-CA" dirty="0"/>
              <a:t>Some </a:t>
            </a:r>
            <a:r>
              <a:rPr lang="en-CA" dirty="0" smtClean="0"/>
              <a:t>examples</a:t>
            </a:r>
            <a:r>
              <a:rPr lang="en-CA" baseline="0" dirty="0" smtClean="0"/>
              <a:t> are</a:t>
            </a:r>
            <a:r>
              <a:rPr lang="en-CA" dirty="0" smtClean="0"/>
              <a:t>:</a:t>
            </a:r>
            <a:endParaRPr lang="en-CA" dirty="0"/>
          </a:p>
          <a:p>
            <a:pPr marL="1106481" lvl="2" indent="-174708">
              <a:buFontTx/>
              <a:buChar char="-"/>
            </a:pPr>
            <a:r>
              <a:rPr lang="en-CA" dirty="0" smtClean="0"/>
              <a:t>Creating crafts </a:t>
            </a:r>
            <a:r>
              <a:rPr lang="en-CA" dirty="0"/>
              <a:t>for local senior centre. </a:t>
            </a:r>
            <a:endParaRPr lang="en-CA" dirty="0" smtClean="0"/>
          </a:p>
          <a:p>
            <a:pPr marL="1106481" lvl="2" indent="-174708">
              <a:buFontTx/>
              <a:buChar char="-"/>
            </a:pPr>
            <a:r>
              <a:rPr lang="en-CA" dirty="0" smtClean="0"/>
              <a:t>apple </a:t>
            </a:r>
            <a:r>
              <a:rPr lang="en-CA" dirty="0"/>
              <a:t>picking within walking distance, </a:t>
            </a:r>
            <a:endParaRPr lang="en-CA" dirty="0" smtClean="0"/>
          </a:p>
          <a:p>
            <a:pPr marL="1106481" lvl="2" indent="-174708">
              <a:buFontTx/>
              <a:buChar char="-"/>
            </a:pPr>
            <a:r>
              <a:rPr lang="en-CA" dirty="0" smtClean="0"/>
              <a:t>The Terry Fox run, </a:t>
            </a:r>
          </a:p>
          <a:p>
            <a:pPr marL="1106481" lvl="2" indent="-174708">
              <a:buFontTx/>
              <a:buChar char="-"/>
            </a:pPr>
            <a:r>
              <a:rPr lang="en-CA" dirty="0" smtClean="0"/>
              <a:t>Community</a:t>
            </a:r>
            <a:r>
              <a:rPr lang="en-CA" baseline="0" dirty="0" smtClean="0"/>
              <a:t> </a:t>
            </a:r>
            <a:r>
              <a:rPr lang="en-CA" dirty="0" smtClean="0"/>
              <a:t>Safe </a:t>
            </a:r>
            <a:r>
              <a:rPr lang="en-CA" dirty="0"/>
              <a:t>Halloween, </a:t>
            </a:r>
            <a:endParaRPr lang="en-CA" dirty="0" smtClean="0"/>
          </a:p>
          <a:p>
            <a:pPr marL="1106481" lvl="2" indent="-174708">
              <a:buFontTx/>
              <a:buChar char="-"/>
            </a:pPr>
            <a:r>
              <a:rPr lang="en-CA" dirty="0" smtClean="0"/>
              <a:t>Community Volunteer Dinner with 40 invited guests, </a:t>
            </a:r>
          </a:p>
          <a:p>
            <a:pPr marL="1106481" lvl="2" indent="-174708">
              <a:buFontTx/>
              <a:buChar char="-"/>
            </a:pPr>
            <a:r>
              <a:rPr lang="en-CA" dirty="0" smtClean="0"/>
              <a:t>Community </a:t>
            </a:r>
            <a:r>
              <a:rPr lang="en-CA" dirty="0"/>
              <a:t>Curriculum open house nights, </a:t>
            </a:r>
            <a:endParaRPr lang="en-CA" dirty="0" smtClean="0"/>
          </a:p>
          <a:p>
            <a:pPr marL="1106481" lvl="2" indent="-174708">
              <a:buFontTx/>
              <a:buChar char="-"/>
            </a:pPr>
            <a:r>
              <a:rPr lang="en-CA" dirty="0" smtClean="0"/>
              <a:t>school </a:t>
            </a:r>
            <a:r>
              <a:rPr lang="en-CA" dirty="0"/>
              <a:t>is used by Sparks, </a:t>
            </a:r>
            <a:endParaRPr lang="en-CA" dirty="0" smtClean="0"/>
          </a:p>
          <a:p>
            <a:pPr marL="1106481" lvl="2" indent="-174708">
              <a:buFontTx/>
              <a:buChar char="-"/>
            </a:pPr>
            <a:r>
              <a:rPr lang="en-CA" dirty="0" smtClean="0"/>
              <a:t>beginning </a:t>
            </a:r>
            <a:r>
              <a:rPr lang="en-CA" dirty="0"/>
              <a:t>to have after-school program for whole community at Burton School</a:t>
            </a:r>
            <a:r>
              <a:rPr lang="en-CA" dirty="0" smtClean="0"/>
              <a:t>.</a:t>
            </a:r>
          </a:p>
          <a:p>
            <a:pPr marL="640594" lvl="1" indent="-174708">
              <a:buFontTx/>
              <a:buChar char="-"/>
            </a:pPr>
            <a:endParaRPr lang="en-CA" dirty="0"/>
          </a:p>
          <a:p>
            <a:pPr marL="174708" indent="-174708">
              <a:buFontTx/>
              <a:buChar char="-"/>
            </a:pPr>
            <a:r>
              <a:rPr lang="en-CA" dirty="0"/>
              <a:t>“Look at hall, see the variety of people presenting and contributions of our families ”</a:t>
            </a:r>
          </a:p>
        </p:txBody>
      </p:sp>
      <p:sp>
        <p:nvSpPr>
          <p:cNvPr id="4" name="Slide Number Placeholder 3"/>
          <p:cNvSpPr>
            <a:spLocks noGrp="1"/>
          </p:cNvSpPr>
          <p:nvPr>
            <p:ph type="sldNum" sz="quarter" idx="10"/>
          </p:nvPr>
        </p:nvSpPr>
        <p:spPr/>
        <p:txBody>
          <a:bodyPr/>
          <a:lstStyle/>
          <a:p>
            <a:fld id="{F10B41DE-1929-4995-82BD-781DA446C69D}" type="slidenum">
              <a:rPr lang="en-CA" smtClean="0"/>
              <a:t>11</a:t>
            </a:fld>
            <a:endParaRPr lang="en-CA"/>
          </a:p>
        </p:txBody>
      </p:sp>
    </p:spTree>
    <p:extLst>
      <p:ext uri="{BB962C8B-B14F-4D97-AF65-F5344CB8AC3E}">
        <p14:creationId xmlns:p14="http://schemas.microsoft.com/office/powerpoint/2010/main" val="755948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We have crossed</a:t>
            </a:r>
            <a:r>
              <a:rPr lang="en-CA" baseline="0" dirty="0" smtClean="0"/>
              <a:t> out the word “Challenges” from the title of slide 21 of the Superintendents presentation, we just do not the see this slide as challenges. Many of them work in the favour of our Students and school.</a:t>
            </a:r>
            <a:endParaRPr lang="en-CA" dirty="0" smtClean="0"/>
          </a:p>
          <a:p>
            <a:endParaRPr lang="en-CA" dirty="0" smtClean="0"/>
          </a:p>
          <a:p>
            <a:r>
              <a:rPr lang="en-CA" dirty="0" smtClean="0"/>
              <a:t>Talking </a:t>
            </a:r>
            <a:r>
              <a:rPr lang="en-CA" dirty="0"/>
              <a:t>Points</a:t>
            </a:r>
            <a:r>
              <a:rPr lang="en-CA" dirty="0" smtClean="0"/>
              <a:t>:</a:t>
            </a:r>
          </a:p>
          <a:p>
            <a:endParaRPr lang="en-CA" dirty="0"/>
          </a:p>
          <a:p>
            <a:pPr marL="174708" indent="-174708">
              <a:buFont typeface="Arial" panose="020B0604020202020204" pitchFamily="34" charset="0"/>
              <a:buChar char="•"/>
            </a:pPr>
            <a:r>
              <a:rPr lang="en-CA" dirty="0" smtClean="0">
                <a:solidFill>
                  <a:srgbClr val="444444"/>
                </a:solidFill>
              </a:rPr>
              <a:t>Principals </a:t>
            </a:r>
            <a:r>
              <a:rPr lang="en-CA" dirty="0">
                <a:solidFill>
                  <a:srgbClr val="444444"/>
                </a:solidFill>
              </a:rPr>
              <a:t>are first and foremost </a:t>
            </a:r>
            <a:r>
              <a:rPr lang="en-CA" dirty="0" smtClean="0">
                <a:solidFill>
                  <a:srgbClr val="444444"/>
                </a:solidFill>
              </a:rPr>
              <a:t>teachers.</a:t>
            </a:r>
            <a:r>
              <a:rPr lang="en-CA" baseline="0" dirty="0" smtClean="0">
                <a:solidFill>
                  <a:srgbClr val="444444"/>
                </a:solidFill>
              </a:rPr>
              <a:t> </a:t>
            </a:r>
            <a:r>
              <a:rPr lang="en-CA" dirty="0" smtClean="0">
                <a:solidFill>
                  <a:srgbClr val="444444"/>
                </a:solidFill>
              </a:rPr>
              <a:t>Teaching </a:t>
            </a:r>
            <a:r>
              <a:rPr lang="en-CA" dirty="0">
                <a:solidFill>
                  <a:srgbClr val="444444"/>
                </a:solidFill>
              </a:rPr>
              <a:t>gives the administrator a chance to keep his or her teaching skills current in practice and to be a collegial member of the teaching team. This does not have to </a:t>
            </a:r>
            <a:r>
              <a:rPr lang="en-CA" dirty="0" smtClean="0">
                <a:solidFill>
                  <a:srgbClr val="444444"/>
                </a:solidFill>
              </a:rPr>
              <a:t>be seen </a:t>
            </a:r>
            <a:r>
              <a:rPr lang="en-CA" dirty="0">
                <a:solidFill>
                  <a:srgbClr val="444444"/>
                </a:solidFill>
              </a:rPr>
              <a:t>as a challenge but as </a:t>
            </a:r>
            <a:r>
              <a:rPr lang="en-CA" dirty="0" smtClean="0">
                <a:solidFill>
                  <a:srgbClr val="444444"/>
                </a:solidFill>
              </a:rPr>
              <a:t>we see it, an opportunity</a:t>
            </a:r>
            <a:r>
              <a:rPr lang="en-CA" dirty="0">
                <a:solidFill>
                  <a:srgbClr val="444444"/>
                </a:solidFill>
              </a:rPr>
              <a:t>.  Until recently Burton School did not have an administrator on </a:t>
            </a:r>
            <a:r>
              <a:rPr lang="en-CA" dirty="0" smtClean="0">
                <a:solidFill>
                  <a:srgbClr val="444444"/>
                </a:solidFill>
              </a:rPr>
              <a:t>site</a:t>
            </a:r>
            <a:r>
              <a:rPr lang="en-CA" baseline="0" dirty="0" smtClean="0">
                <a:solidFill>
                  <a:srgbClr val="444444"/>
                </a:solidFill>
              </a:rPr>
              <a:t> as it was attached to another school therefore the principal was only on site a few times a week. </a:t>
            </a:r>
            <a:r>
              <a:rPr lang="en-CA" dirty="0" smtClean="0">
                <a:solidFill>
                  <a:srgbClr val="444444"/>
                </a:solidFill>
              </a:rPr>
              <a:t>We </a:t>
            </a:r>
            <a:r>
              <a:rPr lang="en-CA" dirty="0">
                <a:solidFill>
                  <a:srgbClr val="444444"/>
                </a:solidFill>
              </a:rPr>
              <a:t>love that our principal is on site and </a:t>
            </a:r>
            <a:r>
              <a:rPr lang="en-CA" dirty="0" smtClean="0">
                <a:solidFill>
                  <a:srgbClr val="444444"/>
                </a:solidFill>
              </a:rPr>
              <a:t>such </a:t>
            </a:r>
            <a:r>
              <a:rPr lang="en-CA" dirty="0">
                <a:solidFill>
                  <a:srgbClr val="444444"/>
                </a:solidFill>
              </a:rPr>
              <a:t>a good </a:t>
            </a:r>
            <a:r>
              <a:rPr lang="en-CA" dirty="0" smtClean="0">
                <a:solidFill>
                  <a:srgbClr val="444444"/>
                </a:solidFill>
              </a:rPr>
              <a:t>teacher. (I know that my children LOVE Math because of her). </a:t>
            </a:r>
          </a:p>
          <a:p>
            <a:pPr marL="174708" indent="-174708">
              <a:buFont typeface="Arial" panose="020B0604020202020204" pitchFamily="34" charset="0"/>
              <a:buChar char="•"/>
            </a:pPr>
            <a:endParaRPr lang="en-CA" sz="1400" dirty="0">
              <a:solidFill>
                <a:srgbClr val="444444"/>
              </a:solidFill>
              <a:latin typeface="Calibri"/>
            </a:endParaRPr>
          </a:p>
          <a:p>
            <a:pPr marL="291179" indent="-291179">
              <a:buFont typeface="Arial" panose="020B0604020202020204" pitchFamily="34" charset="0"/>
              <a:buChar char="•"/>
            </a:pPr>
            <a:r>
              <a:rPr lang="en-US" sz="1400" dirty="0">
                <a:solidFill>
                  <a:srgbClr val="444444"/>
                </a:solidFill>
              </a:rPr>
              <a:t>In the previous slide the Superintendent stated that there </a:t>
            </a:r>
            <a:r>
              <a:rPr lang="en-US" sz="1400" dirty="0" smtClean="0">
                <a:solidFill>
                  <a:srgbClr val="444444"/>
                </a:solidFill>
              </a:rPr>
              <a:t>was</a:t>
            </a:r>
            <a:r>
              <a:rPr lang="en-US" sz="1400" baseline="0" dirty="0" smtClean="0">
                <a:solidFill>
                  <a:srgbClr val="444444"/>
                </a:solidFill>
              </a:rPr>
              <a:t> a </a:t>
            </a:r>
            <a:r>
              <a:rPr lang="en-US" sz="1400" dirty="0" smtClean="0">
                <a:solidFill>
                  <a:srgbClr val="444444"/>
                </a:solidFill>
              </a:rPr>
              <a:t> </a:t>
            </a:r>
            <a:r>
              <a:rPr lang="en-US" sz="1400" dirty="0">
                <a:solidFill>
                  <a:srgbClr val="444444"/>
                </a:solidFill>
              </a:rPr>
              <a:t>“culture of collaboration is established among staff”. We absolutely agree!  We do not see why a small group of teachers in a small space are at risk of not teaming or sharing their expertise with one </a:t>
            </a:r>
            <a:r>
              <a:rPr lang="en-US" sz="1400" dirty="0" smtClean="0">
                <a:solidFill>
                  <a:srgbClr val="444444"/>
                </a:solidFill>
              </a:rPr>
              <a:t>another.</a:t>
            </a:r>
          </a:p>
          <a:p>
            <a:pPr marL="0" indent="0">
              <a:buFont typeface="Arial" panose="020B0604020202020204" pitchFamily="34" charset="0"/>
              <a:buNone/>
            </a:pPr>
            <a:endParaRPr lang="en-CA" sz="1400" dirty="0" smtClean="0"/>
          </a:p>
          <a:p>
            <a:pPr marL="291179" indent="-291179">
              <a:buFont typeface="Arial" panose="020B0604020202020204" pitchFamily="34" charset="0"/>
              <a:buChar char="•"/>
            </a:pPr>
            <a:r>
              <a:rPr lang="en-CA" sz="1400" dirty="0" smtClean="0"/>
              <a:t>Finally </a:t>
            </a:r>
            <a:r>
              <a:rPr lang="en-CA" sz="1400" dirty="0"/>
              <a:t>the d</a:t>
            </a:r>
            <a:r>
              <a:rPr lang="en-CA" dirty="0" smtClean="0"/>
              <a:t>ecrease </a:t>
            </a:r>
            <a:r>
              <a:rPr lang="en-CA" dirty="0"/>
              <a:t>in funding for educational staff is a District likely provincial wide issue. </a:t>
            </a:r>
            <a:r>
              <a:rPr lang="en-CA" dirty="0" smtClean="0"/>
              <a:t>We would like to remind you of the letter </a:t>
            </a:r>
            <a:r>
              <a:rPr lang="en-CA" dirty="0"/>
              <a:t>sent by </a:t>
            </a:r>
            <a:r>
              <a:rPr lang="en-CA" dirty="0" err="1"/>
              <a:t>Assioboine</a:t>
            </a:r>
            <a:r>
              <a:rPr lang="en-CA" dirty="0"/>
              <a:t> PSSC  </a:t>
            </a:r>
            <a:r>
              <a:rPr lang="en-CA" dirty="0" smtClean="0"/>
              <a:t>late</a:t>
            </a:r>
            <a:r>
              <a:rPr lang="en-CA" baseline="0" dirty="0" smtClean="0"/>
              <a:t> last Spring to the DEC </a:t>
            </a:r>
            <a:r>
              <a:rPr lang="en-CA" dirty="0" smtClean="0"/>
              <a:t>which the Burton </a:t>
            </a:r>
            <a:r>
              <a:rPr lang="en-CA" dirty="0"/>
              <a:t>PSSC </a:t>
            </a:r>
            <a:r>
              <a:rPr lang="en-CA" dirty="0" smtClean="0"/>
              <a:t>supported, requesting an</a:t>
            </a:r>
            <a:r>
              <a:rPr lang="en-CA" baseline="0" dirty="0" smtClean="0"/>
              <a:t> </a:t>
            </a:r>
            <a:r>
              <a:rPr lang="en-CA" dirty="0" smtClean="0"/>
              <a:t>increase </a:t>
            </a:r>
            <a:r>
              <a:rPr lang="en-CA" dirty="0"/>
              <a:t>to Educaitonal Support Staff such as Guidance, Numercy &amp; Literacy Leads and other resources. In the current education situation this is a need and a challenge for </a:t>
            </a:r>
            <a:r>
              <a:rPr lang="en-CA" dirty="0" smtClean="0"/>
              <a:t>all</a:t>
            </a:r>
            <a:r>
              <a:rPr lang="en-CA" baseline="0" dirty="0" smtClean="0"/>
              <a:t> </a:t>
            </a:r>
            <a:r>
              <a:rPr lang="en-CA" dirty="0" smtClean="0"/>
              <a:t>schools</a:t>
            </a:r>
            <a:r>
              <a:rPr lang="en-CA" dirty="0"/>
              <a:t>. </a:t>
            </a:r>
          </a:p>
        </p:txBody>
      </p:sp>
      <p:sp>
        <p:nvSpPr>
          <p:cNvPr id="4" name="Slide Number Placeholder 3"/>
          <p:cNvSpPr>
            <a:spLocks noGrp="1"/>
          </p:cNvSpPr>
          <p:nvPr>
            <p:ph type="sldNum" sz="quarter" idx="10"/>
          </p:nvPr>
        </p:nvSpPr>
        <p:spPr/>
        <p:txBody>
          <a:bodyPr/>
          <a:lstStyle/>
          <a:p>
            <a:fld id="{F10B41DE-1929-4995-82BD-781DA446C69D}" type="slidenum">
              <a:rPr lang="en-CA" smtClean="0"/>
              <a:t>12</a:t>
            </a:fld>
            <a:endParaRPr lang="en-CA"/>
          </a:p>
        </p:txBody>
      </p:sp>
    </p:spTree>
    <p:extLst>
      <p:ext uri="{BB962C8B-B14F-4D97-AF65-F5344CB8AC3E}">
        <p14:creationId xmlns:p14="http://schemas.microsoft.com/office/powerpoint/2010/main" val="379142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r>
              <a:rPr lang="en-CA" dirty="0" smtClean="0"/>
              <a:t>The</a:t>
            </a:r>
            <a:r>
              <a:rPr lang="en-CA" baseline="0" dirty="0" smtClean="0"/>
              <a:t> Superintendent supplied the DEC with a Building Summary during the 1</a:t>
            </a:r>
            <a:r>
              <a:rPr lang="en-CA" baseline="30000" dirty="0" smtClean="0"/>
              <a:t>st</a:t>
            </a:r>
            <a:r>
              <a:rPr lang="en-CA" baseline="0" dirty="0" smtClean="0"/>
              <a:t> Public Meeting in October. </a:t>
            </a:r>
          </a:p>
          <a:p>
            <a:endParaRPr lang="en-CA" dirty="0" smtClean="0"/>
          </a:p>
          <a:p>
            <a:pPr marL="174708" indent="-174708">
              <a:buFont typeface="Arial" panose="020B0604020202020204" pitchFamily="34" charset="0"/>
              <a:buChar char="•"/>
            </a:pPr>
            <a:r>
              <a:rPr lang="en-CA" dirty="0" smtClean="0"/>
              <a:t>In </a:t>
            </a:r>
            <a:r>
              <a:rPr lang="en-CA" dirty="0"/>
              <a:t>2011 a provincial report was commissioned to assess the status of all schools older than 50 years old. Many schools found significant concerns where as Burton was found to be in </a:t>
            </a:r>
            <a:r>
              <a:rPr lang="en-CA" dirty="0" smtClean="0"/>
              <a:t>good structural condition. Not all schools faired</a:t>
            </a:r>
            <a:r>
              <a:rPr lang="en-CA" baseline="0" dirty="0" smtClean="0"/>
              <a:t> as well.</a:t>
            </a: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13</a:t>
            </a:fld>
            <a:endParaRPr lang="en-CA"/>
          </a:p>
        </p:txBody>
      </p:sp>
    </p:spTree>
    <p:extLst>
      <p:ext uri="{BB962C8B-B14F-4D97-AF65-F5344CB8AC3E}">
        <p14:creationId xmlns:p14="http://schemas.microsoft.com/office/powerpoint/2010/main" val="4020209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r>
              <a:rPr lang="en-CA" dirty="0" smtClean="0"/>
              <a:t>This</a:t>
            </a:r>
            <a:r>
              <a:rPr lang="en-CA" baseline="0" dirty="0" smtClean="0"/>
              <a:t> slide continues with the building summary as given by the Superintendent in October.</a:t>
            </a:r>
          </a:p>
          <a:p>
            <a:endParaRPr lang="en-CA" dirty="0" smtClean="0"/>
          </a:p>
          <a:p>
            <a:r>
              <a:rPr lang="en-CA" dirty="0" smtClean="0"/>
              <a:t>In</a:t>
            </a:r>
            <a:r>
              <a:rPr lang="en-CA" baseline="0" dirty="0" smtClean="0"/>
              <a:t> addition to the points on the slide we feel the DEC should know that:</a:t>
            </a:r>
          </a:p>
          <a:p>
            <a:endParaRPr lang="en-CA" dirty="0"/>
          </a:p>
          <a:p>
            <a:pPr marL="174708" indent="-174708">
              <a:buFontTx/>
              <a:buChar char="-"/>
            </a:pPr>
            <a:r>
              <a:rPr lang="en-CA" baseline="0" dirty="0"/>
              <a:t>#1- </a:t>
            </a:r>
            <a:r>
              <a:rPr lang="en-CA" baseline="0" dirty="0" smtClean="0"/>
              <a:t>There are no concerns </a:t>
            </a:r>
            <a:r>
              <a:rPr lang="en-CA" baseline="0" dirty="0"/>
              <a:t>about water quality in Burton. Since February 2012 Burton has successfully passed all water testing. </a:t>
            </a:r>
          </a:p>
          <a:p>
            <a:r>
              <a:rPr lang="en-CA" baseline="0" dirty="0"/>
              <a:t>           </a:t>
            </a:r>
            <a:r>
              <a:rPr lang="en-CA" baseline="0" dirty="0" smtClean="0"/>
              <a:t>	- </a:t>
            </a:r>
            <a:r>
              <a:rPr lang="en-CA" baseline="0" dirty="0"/>
              <a:t>Testing is done monthly.  </a:t>
            </a:r>
            <a:endParaRPr lang="en-CA" baseline="0" dirty="0" smtClean="0"/>
          </a:p>
          <a:p>
            <a:r>
              <a:rPr lang="en-CA" baseline="0" dirty="0" smtClean="0"/>
              <a:t>	- Other </a:t>
            </a:r>
            <a:r>
              <a:rPr lang="en-CA" baseline="0" dirty="0"/>
              <a:t>schools in the Burton area have not been tested unless there is a concern raised by the community or the directly school. The district rely on the town's water supply and testing results</a:t>
            </a:r>
            <a:r>
              <a:rPr lang="en-CA" baseline="0" dirty="0" smtClean="0"/>
              <a:t>.</a:t>
            </a:r>
          </a:p>
          <a:p>
            <a:r>
              <a:rPr lang="en-CA" baseline="0" dirty="0" smtClean="0"/>
              <a:t>		- This does not take into account any leakage of heavy metals that can occur over time. Heavy metals have been shown to affect developing minds.</a:t>
            </a:r>
            <a:r>
              <a:rPr lang="en-CA" baseline="0" dirty="0"/>
              <a:t/>
            </a:r>
            <a:br>
              <a:rPr lang="en-CA" baseline="0" dirty="0"/>
            </a:br>
            <a:r>
              <a:rPr lang="en-CA" baseline="0" dirty="0"/>
              <a:t>          </a:t>
            </a:r>
          </a:p>
        </p:txBody>
      </p:sp>
      <p:sp>
        <p:nvSpPr>
          <p:cNvPr id="4" name="Slide Number Placeholder 3"/>
          <p:cNvSpPr>
            <a:spLocks noGrp="1"/>
          </p:cNvSpPr>
          <p:nvPr>
            <p:ph type="sldNum" sz="quarter" idx="10"/>
          </p:nvPr>
        </p:nvSpPr>
        <p:spPr/>
        <p:txBody>
          <a:bodyPr/>
          <a:lstStyle/>
          <a:p>
            <a:fld id="{F10B41DE-1929-4995-82BD-781DA446C69D}" type="slidenum">
              <a:rPr lang="en-CA" smtClean="0"/>
              <a:t>14</a:t>
            </a:fld>
            <a:endParaRPr lang="en-CA"/>
          </a:p>
        </p:txBody>
      </p:sp>
    </p:spTree>
    <p:extLst>
      <p:ext uri="{BB962C8B-B14F-4D97-AF65-F5344CB8AC3E}">
        <p14:creationId xmlns:p14="http://schemas.microsoft.com/office/powerpoint/2010/main" val="1917586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r>
              <a:rPr lang="en-CA" dirty="0" smtClean="0"/>
              <a:t>The</a:t>
            </a:r>
            <a:r>
              <a:rPr lang="en-CA" baseline="0" dirty="0" smtClean="0"/>
              <a:t> Superintendent shared with the DEC and public items that are currently on the Burton Elementary School Capital Funding list. The information above shows our ONLY Priority 1 concern and two of the three priority 2 items. The numbers in red are from the 2011 sustainability study where both of the items were also on the Capital funding list then. We have reached out to local contractors about the ONLY priority 1 concern and the feel that $37 000 continues to be a realistic estimate.  </a:t>
            </a:r>
          </a:p>
          <a:p>
            <a:endParaRPr lang="en-CA" baseline="0" dirty="0" smtClean="0"/>
          </a:p>
          <a:p>
            <a:r>
              <a:rPr lang="en-CA" baseline="0" dirty="0" smtClean="0"/>
              <a:t>In November the Superintendent supplied the community via the sustainability discussion board with an estimate of &lt; $50 000 for priority 1 projects.</a:t>
            </a:r>
          </a:p>
          <a:p>
            <a:endParaRPr lang="en-CA" baseline="0" dirty="0" smtClean="0"/>
          </a:p>
          <a:p>
            <a:r>
              <a:rPr lang="en-CA" baseline="0" dirty="0" smtClean="0"/>
              <a:t>Electrical is more than a Burton School issue. It is also on other schools, for example, Assiniboine Avenue Elementary School’s Capital School budget which totals more than $807 000.</a:t>
            </a:r>
          </a:p>
          <a:p>
            <a:endParaRPr lang="en-CA" baseline="0" dirty="0" smtClean="0"/>
          </a:p>
          <a:p>
            <a:endParaRPr lang="en-CA" dirty="0" smtClean="0"/>
          </a:p>
          <a:p>
            <a:r>
              <a:rPr lang="en-CA" dirty="0" smtClean="0"/>
              <a:t>Talking</a:t>
            </a:r>
            <a:r>
              <a:rPr lang="en-CA" baseline="0" dirty="0" smtClean="0"/>
              <a:t> </a:t>
            </a:r>
            <a:r>
              <a:rPr lang="en-CA" baseline="0" dirty="0"/>
              <a:t>Points- </a:t>
            </a:r>
            <a:r>
              <a:rPr lang="en-CA" b="1" baseline="0" dirty="0"/>
              <a:t>This was talked about in Ross’ presentation.</a:t>
            </a:r>
          </a:p>
          <a:p>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15</a:t>
            </a:fld>
            <a:endParaRPr lang="en-CA"/>
          </a:p>
        </p:txBody>
      </p:sp>
    </p:spTree>
    <p:extLst>
      <p:ext uri="{BB962C8B-B14F-4D97-AF65-F5344CB8AC3E}">
        <p14:creationId xmlns:p14="http://schemas.microsoft.com/office/powerpoint/2010/main" val="3297700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rgbClr val="FF0000"/>
                </a:solidFill>
              </a:rPr>
              <a:t>SARAH</a:t>
            </a:r>
          </a:p>
          <a:p>
            <a:endParaRPr lang="en-CA" dirty="0" smtClean="0">
              <a:solidFill>
                <a:srgbClr val="FF0000"/>
              </a:solidFill>
            </a:endParaRPr>
          </a:p>
          <a:p>
            <a:r>
              <a:rPr lang="en-CA" dirty="0" smtClean="0">
                <a:solidFill>
                  <a:srgbClr val="FF0000"/>
                </a:solidFill>
              </a:rPr>
              <a:t>In October</a:t>
            </a:r>
            <a:r>
              <a:rPr lang="en-CA" baseline="0" dirty="0" smtClean="0">
                <a:solidFill>
                  <a:srgbClr val="FF0000"/>
                </a:solidFill>
              </a:rPr>
              <a:t> the Superintendent used this slide to show the salaries for Burton Elementary over the last 3 years.</a:t>
            </a:r>
          </a:p>
          <a:p>
            <a:endParaRPr lang="en-CA" baseline="0" dirty="0" smtClean="0">
              <a:solidFill>
                <a:srgbClr val="FF0000"/>
              </a:solidFill>
            </a:endParaRPr>
          </a:p>
          <a:p>
            <a:r>
              <a:rPr lang="en-CA" dirty="0" smtClean="0">
                <a:solidFill>
                  <a:srgbClr val="FF0000"/>
                </a:solidFill>
              </a:rPr>
              <a:t>DEC</a:t>
            </a:r>
            <a:r>
              <a:rPr lang="en-CA" baseline="0" dirty="0" smtClean="0">
                <a:solidFill>
                  <a:srgbClr val="FF0000"/>
                </a:solidFill>
              </a:rPr>
              <a:t> member Donald Gould ask, “costing is important, in 2014-15 a teacher was employed for 6 months to make it higher, should this not be reflected?? “ We agree but have yet to see documentation reflecting this concern. This unfair number was </a:t>
            </a:r>
            <a:r>
              <a:rPr lang="en-CA" b="1" baseline="0" dirty="0" smtClean="0">
                <a:solidFill>
                  <a:srgbClr val="FF0000"/>
                </a:solidFill>
              </a:rPr>
              <a:t>also</a:t>
            </a:r>
            <a:r>
              <a:rPr lang="en-CA" baseline="0" dirty="0" smtClean="0">
                <a:solidFill>
                  <a:srgbClr val="FF0000"/>
                </a:solidFill>
              </a:rPr>
              <a:t> used in the Burton Financial Comparison Document as a baseline. We feel this falsely raises the cost and changes the financial optics of our school. </a:t>
            </a:r>
            <a:endParaRPr lang="en-CA" dirty="0" smtClean="0">
              <a:solidFill>
                <a:srgbClr val="FF0000"/>
              </a:solidFill>
            </a:endParaRPr>
          </a:p>
          <a:p>
            <a:endParaRPr lang="en-CA" dirty="0" smtClean="0">
              <a:solidFill>
                <a:srgbClr val="FF0000"/>
              </a:solidFill>
            </a:endParaRPr>
          </a:p>
          <a:p>
            <a:r>
              <a:rPr lang="en-CA" b="1" dirty="0" smtClean="0">
                <a:solidFill>
                  <a:srgbClr val="FF0000"/>
                </a:solidFill>
              </a:rPr>
              <a:t>Was </a:t>
            </a:r>
            <a:r>
              <a:rPr lang="en-CA" b="1" dirty="0">
                <a:solidFill>
                  <a:srgbClr val="FF0000"/>
                </a:solidFill>
              </a:rPr>
              <a:t>touched on in Ross’ </a:t>
            </a:r>
            <a:r>
              <a:rPr lang="en-CA" b="1" dirty="0" smtClean="0">
                <a:solidFill>
                  <a:srgbClr val="FF0000"/>
                </a:solidFill>
              </a:rPr>
              <a:t>presentation</a:t>
            </a:r>
            <a:endParaRPr lang="en-CA" b="1" dirty="0">
              <a:solidFill>
                <a:srgbClr val="FF0000"/>
              </a:solidFill>
            </a:endParaRPr>
          </a:p>
        </p:txBody>
      </p:sp>
      <p:sp>
        <p:nvSpPr>
          <p:cNvPr id="4" name="Slide Number Placeholder 3"/>
          <p:cNvSpPr>
            <a:spLocks noGrp="1"/>
          </p:cNvSpPr>
          <p:nvPr>
            <p:ph type="sldNum" sz="quarter" idx="10"/>
          </p:nvPr>
        </p:nvSpPr>
        <p:spPr/>
        <p:txBody>
          <a:bodyPr/>
          <a:lstStyle/>
          <a:p>
            <a:fld id="{F10B41DE-1929-4995-82BD-781DA446C69D}" type="slidenum">
              <a:rPr lang="en-CA" smtClean="0"/>
              <a:t>16</a:t>
            </a:fld>
            <a:endParaRPr lang="en-CA"/>
          </a:p>
        </p:txBody>
      </p:sp>
    </p:spTree>
    <p:extLst>
      <p:ext uri="{BB962C8B-B14F-4D97-AF65-F5344CB8AC3E}">
        <p14:creationId xmlns:p14="http://schemas.microsoft.com/office/powerpoint/2010/main" val="333173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r>
              <a:rPr lang="en-CA" dirty="0" smtClean="0"/>
              <a:t>The Superintendent told</a:t>
            </a:r>
            <a:r>
              <a:rPr lang="en-CA" baseline="0" dirty="0" smtClean="0"/>
              <a:t> the DEC and community members at the 1</a:t>
            </a:r>
            <a:r>
              <a:rPr lang="en-CA" baseline="30000" dirty="0" smtClean="0"/>
              <a:t>st</a:t>
            </a:r>
            <a:r>
              <a:rPr lang="en-CA" baseline="0" dirty="0" smtClean="0"/>
              <a:t> Public meeting in October that the total cost to run Burton Elementary in 2014-2015 was $ 476 077.  </a:t>
            </a:r>
          </a:p>
          <a:p>
            <a:endParaRPr lang="en-CA" dirty="0" smtClean="0"/>
          </a:p>
          <a:p>
            <a:r>
              <a:rPr lang="en-CA" dirty="0" smtClean="0"/>
              <a:t>We think this number</a:t>
            </a:r>
            <a:r>
              <a:rPr lang="en-CA" baseline="0" dirty="0" smtClean="0"/>
              <a:t> is untrue for the following reasons:</a:t>
            </a:r>
          </a:p>
          <a:p>
            <a:endParaRPr lang="en-CA" baseline="0" dirty="0" smtClean="0"/>
          </a:p>
          <a:p>
            <a:pPr marL="232943" indent="-232943">
              <a:buAutoNum type="arabicPeriod"/>
            </a:pPr>
            <a:r>
              <a:rPr lang="en-CA" baseline="0" dirty="0" smtClean="0"/>
              <a:t>The total cost is the combination of yearly salaries PLUS facilities costs. </a:t>
            </a:r>
          </a:p>
          <a:p>
            <a:pPr marL="640594" lvl="1" indent="-174708">
              <a:buFontTx/>
              <a:buChar char="-"/>
            </a:pPr>
            <a:r>
              <a:rPr lang="en-CA" baseline="0" dirty="0" smtClean="0"/>
              <a:t>We have already discussed the fact that the current number being used for salaries is inflated as it also includes the cost of an extra teacher due to a grade being over capacity. </a:t>
            </a:r>
          </a:p>
          <a:p>
            <a:pPr marL="640594" lvl="1" indent="-174708">
              <a:buFontTx/>
              <a:buChar char="-"/>
            </a:pPr>
            <a:r>
              <a:rPr lang="en-CA" baseline="0" dirty="0" smtClean="0"/>
              <a:t>Therefore the true savings based on the information presented by the Superintendent in October would be the facilities costs such as (Cleaning, snow removal, electrical, garbage, oil for heating and minor repairs).</a:t>
            </a:r>
            <a:r>
              <a:rPr lang="en-CA" dirty="0">
                <a:latin typeface="Calibri"/>
              </a:rPr>
              <a:t/>
            </a:r>
            <a:br>
              <a:rPr lang="en-CA" dirty="0">
                <a:latin typeface="Calibri"/>
              </a:rPr>
            </a:br>
            <a:endParaRPr lang="en-CA" dirty="0">
              <a:latin typeface="Calibri"/>
            </a:endParaRPr>
          </a:p>
          <a:p>
            <a:pPr marL="232943" indent="-232943">
              <a:buFont typeface="+mj-lt"/>
              <a:buAutoNum type="arabicPeriod"/>
            </a:pPr>
            <a:r>
              <a:rPr lang="en-CA" dirty="0" smtClean="0"/>
              <a:t>The </a:t>
            </a:r>
            <a:r>
              <a:rPr lang="en-CA" dirty="0"/>
              <a:t>saving costs </a:t>
            </a:r>
            <a:r>
              <a:rPr lang="en-CA" dirty="0" smtClean="0"/>
              <a:t>is $39 603. </a:t>
            </a:r>
          </a:p>
          <a:p>
            <a:pPr marL="640594" lvl="1" indent="-174708">
              <a:buFontTx/>
              <a:buChar char="-"/>
            </a:pPr>
            <a:r>
              <a:rPr lang="en-CA" dirty="0" smtClean="0"/>
              <a:t>Only </a:t>
            </a:r>
            <a:r>
              <a:rPr lang="en-CA" dirty="0"/>
              <a:t>8.3% of </a:t>
            </a:r>
            <a:r>
              <a:rPr lang="en-CA" dirty="0" smtClean="0"/>
              <a:t>the current enlarged Burton Elementary</a:t>
            </a:r>
            <a:r>
              <a:rPr lang="en-CA" baseline="0" dirty="0" smtClean="0"/>
              <a:t> </a:t>
            </a:r>
            <a:r>
              <a:rPr lang="en-CA" dirty="0" smtClean="0"/>
              <a:t>School total cost budget</a:t>
            </a:r>
            <a:r>
              <a:rPr lang="en-CA" dirty="0"/>
              <a:t>, </a:t>
            </a:r>
            <a:endParaRPr lang="en-CA" dirty="0" smtClean="0"/>
          </a:p>
          <a:p>
            <a:pPr marL="640594" lvl="1" indent="-174708">
              <a:buFontTx/>
              <a:buChar char="-"/>
            </a:pPr>
            <a:r>
              <a:rPr lang="en-CA" dirty="0" smtClean="0"/>
              <a:t>which </a:t>
            </a:r>
            <a:r>
              <a:rPr lang="en-CA" dirty="0"/>
              <a:t>would </a:t>
            </a:r>
            <a:r>
              <a:rPr lang="en-CA" dirty="0" smtClean="0"/>
              <a:t>amount to be </a:t>
            </a:r>
            <a:r>
              <a:rPr lang="en-CA" dirty="0"/>
              <a:t>in consiquential when looking at the over 200 million dollar District budget</a:t>
            </a:r>
            <a:r>
              <a:rPr lang="en-CA" dirty="0" smtClean="0"/>
              <a:t>.</a:t>
            </a:r>
          </a:p>
          <a:p>
            <a:pPr marL="174708" indent="-174708">
              <a:buFontTx/>
              <a:buChar char="-"/>
            </a:pP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17</a:t>
            </a:fld>
            <a:endParaRPr lang="en-CA"/>
          </a:p>
        </p:txBody>
      </p:sp>
    </p:spTree>
    <p:extLst>
      <p:ext uri="{BB962C8B-B14F-4D97-AF65-F5344CB8AC3E}">
        <p14:creationId xmlns:p14="http://schemas.microsoft.com/office/powerpoint/2010/main" val="1155723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It is hard</a:t>
            </a:r>
            <a:r>
              <a:rPr lang="en-CA" baseline="0" dirty="0" smtClean="0"/>
              <a:t> to believe the Superintendent was able to fit the impact on Burton Community on just one slide in October.  </a:t>
            </a:r>
          </a:p>
          <a:p>
            <a:r>
              <a:rPr lang="en-CA" dirty="0" smtClean="0"/>
              <a:t>The</a:t>
            </a:r>
            <a:r>
              <a:rPr lang="en-CA" baseline="0" dirty="0" smtClean="0"/>
              <a:t> impact of Burton Elementary of whether it closes or stays open is indescribable. But let me try.  </a:t>
            </a:r>
          </a:p>
          <a:p>
            <a:endParaRPr lang="en-CA" dirty="0" smtClean="0"/>
          </a:p>
          <a:p>
            <a:pPr marL="174708" indent="-174708">
              <a:buFontTx/>
              <a:buChar char="-"/>
            </a:pPr>
            <a:r>
              <a:rPr lang="en-CA" dirty="0" smtClean="0"/>
              <a:t>Burton</a:t>
            </a:r>
            <a:r>
              <a:rPr lang="en-CA" baseline="0" dirty="0" smtClean="0"/>
              <a:t> Elementary </a:t>
            </a:r>
            <a:r>
              <a:rPr lang="en-CA" dirty="0" smtClean="0"/>
              <a:t>is </a:t>
            </a:r>
            <a:r>
              <a:rPr lang="en-CA" dirty="0"/>
              <a:t>the reason </a:t>
            </a:r>
            <a:r>
              <a:rPr lang="en-CA" dirty="0" smtClean="0"/>
              <a:t>why </a:t>
            </a:r>
            <a:r>
              <a:rPr lang="en-CA" dirty="0"/>
              <a:t>people CHOOSE to </a:t>
            </a:r>
            <a:r>
              <a:rPr lang="en-CA" dirty="0" smtClean="0"/>
              <a:t>buy, raise their children </a:t>
            </a:r>
            <a:r>
              <a:rPr lang="en-CA" dirty="0"/>
              <a:t>and </a:t>
            </a:r>
            <a:r>
              <a:rPr lang="en-CA" dirty="0" smtClean="0"/>
              <a:t>later stay here. </a:t>
            </a:r>
            <a:r>
              <a:rPr lang="en-CA" dirty="0"/>
              <a:t>If the school </a:t>
            </a:r>
            <a:r>
              <a:rPr lang="en-CA" dirty="0" smtClean="0"/>
              <a:t>was to closed </a:t>
            </a:r>
            <a:r>
              <a:rPr lang="en-CA" dirty="0"/>
              <a:t>this </a:t>
            </a:r>
            <a:r>
              <a:rPr lang="en-CA" dirty="0" smtClean="0"/>
              <a:t>would</a:t>
            </a:r>
            <a:r>
              <a:rPr lang="en-CA" baseline="0" dirty="0" smtClean="0"/>
              <a:t> </a:t>
            </a:r>
            <a:r>
              <a:rPr lang="en-CA" dirty="0" smtClean="0"/>
              <a:t>devastate </a:t>
            </a:r>
            <a:r>
              <a:rPr lang="en-CA" dirty="0"/>
              <a:t>the housing market, </a:t>
            </a:r>
            <a:r>
              <a:rPr lang="en-CA" dirty="0" smtClean="0"/>
              <a:t>businesses </a:t>
            </a:r>
            <a:r>
              <a:rPr lang="en-CA" dirty="0"/>
              <a:t>and any sense of </a:t>
            </a:r>
            <a:r>
              <a:rPr lang="en-CA" dirty="0" smtClean="0"/>
              <a:t>independence Burton </a:t>
            </a:r>
            <a:r>
              <a:rPr lang="en-CA" dirty="0"/>
              <a:t>has</a:t>
            </a:r>
            <a:r>
              <a:rPr lang="en-CA" dirty="0" smtClean="0"/>
              <a:t>.</a:t>
            </a:r>
          </a:p>
          <a:p>
            <a:pPr marL="174708" indent="-174708">
              <a:buFontTx/>
              <a:buChar char="-"/>
            </a:pPr>
            <a:endParaRPr lang="en-CA" dirty="0"/>
          </a:p>
          <a:p>
            <a:pPr marL="174708" indent="-174708">
              <a:buFontTx/>
              <a:buChar char="-"/>
            </a:pPr>
            <a:r>
              <a:rPr lang="en-CA" dirty="0"/>
              <a:t>Our close community ties go beyond </a:t>
            </a:r>
            <a:r>
              <a:rPr lang="en-CA" dirty="0" smtClean="0"/>
              <a:t>the edges</a:t>
            </a:r>
            <a:r>
              <a:rPr lang="en-CA" baseline="0" dirty="0" smtClean="0"/>
              <a:t> of the school yard. </a:t>
            </a:r>
            <a:r>
              <a:rPr lang="en-CA" dirty="0" smtClean="0"/>
              <a:t>This was </a:t>
            </a:r>
            <a:r>
              <a:rPr lang="en-CA" dirty="0"/>
              <a:t>evident in the </a:t>
            </a:r>
            <a:r>
              <a:rPr lang="en-CA" dirty="0" smtClean="0"/>
              <a:t>our </a:t>
            </a:r>
            <a:r>
              <a:rPr lang="en-CA" dirty="0"/>
              <a:t>fundraisier two years ago where local businesses bought ad </a:t>
            </a:r>
            <a:r>
              <a:rPr lang="en-CA" dirty="0" smtClean="0"/>
              <a:t>space in a calendar. </a:t>
            </a:r>
            <a:r>
              <a:rPr lang="en-CA" dirty="0"/>
              <a:t>There was such an overwhelming response that the fundraiser was creating profit </a:t>
            </a:r>
            <a:r>
              <a:rPr lang="en-CA" dirty="0" smtClean="0"/>
              <a:t>even before </a:t>
            </a:r>
            <a:r>
              <a:rPr lang="en-CA" dirty="0"/>
              <a:t>we </a:t>
            </a:r>
            <a:r>
              <a:rPr lang="en-CA" dirty="0" smtClean="0"/>
              <a:t>went </a:t>
            </a:r>
            <a:r>
              <a:rPr lang="en-CA" dirty="0"/>
              <a:t>to press. </a:t>
            </a:r>
            <a:endParaRPr lang="en-CA" dirty="0" smtClean="0"/>
          </a:p>
          <a:p>
            <a:pPr marL="174708" indent="-174708">
              <a:buFontTx/>
              <a:buChar char="-"/>
            </a:pPr>
            <a:endParaRPr lang="en-CA" baseline="0" dirty="0"/>
          </a:p>
          <a:p>
            <a:pPr marL="174708" indent="-174708">
              <a:buFontTx/>
              <a:buChar char="-"/>
            </a:pPr>
            <a:r>
              <a:rPr lang="en-CA" baseline="0" dirty="0" smtClean="0"/>
              <a:t>Later Michelle will talk more about </a:t>
            </a:r>
            <a:r>
              <a:rPr lang="en-CA" baseline="0" dirty="0"/>
              <a:t>the Impact of the </a:t>
            </a:r>
            <a:r>
              <a:rPr lang="en-CA" baseline="0" dirty="0" smtClean="0"/>
              <a:t>Community </a:t>
            </a:r>
            <a:r>
              <a:rPr lang="en-CA" baseline="0" dirty="0"/>
              <a:t>in her presentation.</a:t>
            </a: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18</a:t>
            </a:fld>
            <a:endParaRPr lang="en-CA"/>
          </a:p>
        </p:txBody>
      </p:sp>
    </p:spTree>
    <p:extLst>
      <p:ext uri="{BB962C8B-B14F-4D97-AF65-F5344CB8AC3E}">
        <p14:creationId xmlns:p14="http://schemas.microsoft.com/office/powerpoint/2010/main" val="3012396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rPr>
              <a:t>Kristen</a:t>
            </a:r>
          </a:p>
          <a:p>
            <a:endParaRPr lang="en-US" dirty="0" smtClean="0">
              <a:latin typeface="Calibri"/>
            </a:endParaRPr>
          </a:p>
          <a:p>
            <a:r>
              <a:rPr lang="en-US" dirty="0" smtClean="0">
                <a:latin typeface="Calibri"/>
              </a:rPr>
              <a:t>The </a:t>
            </a:r>
            <a:r>
              <a:rPr lang="en-US" dirty="0">
                <a:latin typeface="Calibri"/>
              </a:rPr>
              <a:t>Superintendent continues to have inflated or mistaken data. </a:t>
            </a:r>
            <a:r>
              <a:rPr lang="en-US" dirty="0" smtClean="0">
                <a:latin typeface="Calibri"/>
              </a:rPr>
              <a:t>Over the next few slides we will show you why we feel this way.</a:t>
            </a:r>
            <a:endParaRPr lang="en-US" dirty="0">
              <a:latin typeface="Calibri"/>
            </a:endParaRPr>
          </a:p>
        </p:txBody>
      </p:sp>
      <p:sp>
        <p:nvSpPr>
          <p:cNvPr id="4" name="Slide Number Placeholder 3"/>
          <p:cNvSpPr>
            <a:spLocks noGrp="1"/>
          </p:cNvSpPr>
          <p:nvPr>
            <p:ph type="sldNum" sz="quarter" idx="10"/>
          </p:nvPr>
        </p:nvSpPr>
        <p:spPr/>
        <p:txBody>
          <a:bodyPr/>
          <a:lstStyle/>
          <a:p>
            <a:fld id="{F10B41DE-1929-4995-82BD-781DA446C69D}" type="slidenum">
              <a:rPr lang="en-CA" smtClean="0"/>
              <a:t>19</a:t>
            </a:fld>
            <a:endParaRPr lang="en-CA"/>
          </a:p>
        </p:txBody>
      </p:sp>
    </p:spTree>
    <p:extLst>
      <p:ext uri="{BB962C8B-B14F-4D97-AF65-F5344CB8AC3E}">
        <p14:creationId xmlns:p14="http://schemas.microsoft.com/office/powerpoint/2010/main" val="19321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KRISTEN</a:t>
            </a:r>
          </a:p>
          <a:p>
            <a:endParaRPr lang="en-US" dirty="0" smtClean="0"/>
          </a:p>
          <a:p>
            <a:r>
              <a:rPr lang="en-US" dirty="0" smtClean="0"/>
              <a:t>This presentation by</a:t>
            </a:r>
            <a:r>
              <a:rPr lang="en-US" baseline="0" dirty="0" smtClean="0"/>
              <a:t> the Burton Elementary has five parts.</a:t>
            </a:r>
          </a:p>
          <a:p>
            <a:endParaRPr lang="en-US" baseline="0" dirty="0" smtClean="0"/>
          </a:p>
          <a:p>
            <a:pPr marL="232943" indent="-232943">
              <a:buAutoNum type="arabicPeriod"/>
            </a:pPr>
            <a:r>
              <a:rPr lang="en-US" baseline="0" dirty="0" smtClean="0"/>
              <a:t>Introduction and explanation of slide format</a:t>
            </a:r>
          </a:p>
          <a:p>
            <a:pPr marL="232943" indent="-232943">
              <a:buAutoNum type="arabicPeriod"/>
            </a:pPr>
            <a:r>
              <a:rPr lang="en-US" baseline="0" dirty="0" smtClean="0"/>
              <a:t>Our response to the Superintendent’s presentation on October 13</a:t>
            </a:r>
            <a:r>
              <a:rPr lang="en-US" baseline="30000" dirty="0" smtClean="0"/>
              <a:t>th</a:t>
            </a:r>
            <a:r>
              <a:rPr lang="en-US" baseline="0" dirty="0" smtClean="0"/>
              <a:t>, 2015 during the first public meeting.</a:t>
            </a:r>
          </a:p>
          <a:p>
            <a:pPr marL="232943" indent="-232943">
              <a:buAutoNum type="arabicPeriod"/>
            </a:pPr>
            <a:r>
              <a:rPr lang="en-US" baseline="0" dirty="0" smtClean="0"/>
              <a:t> Our response to the Burton Financial Comparison posted to the ASD-W’s website late November</a:t>
            </a:r>
          </a:p>
          <a:p>
            <a:pPr marL="232943" indent="-232943">
              <a:buAutoNum type="arabicPeriod"/>
            </a:pPr>
            <a:r>
              <a:rPr lang="en-US" baseline="0" dirty="0" smtClean="0"/>
              <a:t>To share the voices of our Students</a:t>
            </a:r>
          </a:p>
          <a:p>
            <a:pPr marL="232943" indent="-232943">
              <a:buAutoNum type="arabicPeriod"/>
            </a:pPr>
            <a:r>
              <a:rPr lang="en-US" baseline="0" dirty="0" smtClean="0"/>
              <a:t>And a short closing.</a:t>
            </a:r>
          </a:p>
          <a:p>
            <a:pPr marL="232943" indent="-232943">
              <a:buAutoNum type="arabicPeriod"/>
            </a:pPr>
            <a:endParaRPr lang="en-US" baseline="0" dirty="0" smtClean="0"/>
          </a:p>
          <a:p>
            <a:r>
              <a:rPr lang="en-US" baseline="0" dirty="0" smtClean="0"/>
              <a:t>That is a lot to talk about so let’s get into it.</a:t>
            </a:r>
            <a:endParaRPr lang="en-US" dirty="0"/>
          </a:p>
        </p:txBody>
      </p:sp>
      <p:sp>
        <p:nvSpPr>
          <p:cNvPr id="4" name="Slide Number Placeholder 3"/>
          <p:cNvSpPr>
            <a:spLocks noGrp="1"/>
          </p:cNvSpPr>
          <p:nvPr>
            <p:ph type="sldNum" sz="quarter" idx="10"/>
          </p:nvPr>
        </p:nvSpPr>
        <p:spPr/>
        <p:txBody>
          <a:bodyPr/>
          <a:lstStyle/>
          <a:p>
            <a:fld id="{F10B41DE-1929-4995-82BD-781DA446C69D}" type="slidenum">
              <a:rPr lang="en-CA" smtClean="0"/>
              <a:t>2</a:t>
            </a:fld>
            <a:endParaRPr lang="en-CA"/>
          </a:p>
        </p:txBody>
      </p:sp>
    </p:spTree>
    <p:extLst>
      <p:ext uri="{BB962C8B-B14F-4D97-AF65-F5344CB8AC3E}">
        <p14:creationId xmlns:p14="http://schemas.microsoft.com/office/powerpoint/2010/main" val="610433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Late</a:t>
            </a:r>
            <a:r>
              <a:rPr lang="en-CA" baseline="0" dirty="0" smtClean="0"/>
              <a:t> November the Superintendent posted the Financial Consideration Documentation, or “what if” scenarios. </a:t>
            </a:r>
          </a:p>
          <a:p>
            <a:r>
              <a:rPr lang="en-CA" baseline="0" dirty="0" smtClean="0"/>
              <a:t>In it the Superintendent states that the total annual saving for creating a K-2 Assiniboine /Burton Elementary School would be  $ 167 780.  We feel that this is untrue.  So took a closer look.</a:t>
            </a:r>
          </a:p>
          <a:p>
            <a:endParaRPr lang="en-CA" baseline="0" dirty="0" smtClean="0"/>
          </a:p>
          <a:p>
            <a:r>
              <a:rPr lang="en-CA" baseline="0" dirty="0" smtClean="0"/>
              <a:t>Let’s start with the number given, $167 780.</a:t>
            </a:r>
          </a:p>
          <a:p>
            <a:endParaRPr lang="en-CA" baseline="0" dirty="0" smtClean="0"/>
          </a:p>
          <a:p>
            <a:r>
              <a:rPr lang="en-CA" baseline="0" dirty="0" smtClean="0"/>
              <a:t> (click) The first cost given was the Principal bump up. In correspondence between the PSSC chair and the Superintendent we know that this cost will be ongoing for a number of years. And would resolve due to retirement. We do not feel that this should be included.</a:t>
            </a:r>
          </a:p>
          <a:p>
            <a:endParaRPr lang="en-CA" baseline="0" dirty="0" smtClean="0"/>
          </a:p>
          <a:p>
            <a:r>
              <a:rPr lang="en-CA" baseline="0" dirty="0" smtClean="0"/>
              <a:t>Which leaves us with: (click) $ 160 028</a:t>
            </a:r>
          </a:p>
          <a:p>
            <a:endParaRPr lang="en-CA" baseline="0" dirty="0" smtClean="0"/>
          </a:p>
          <a:p>
            <a:r>
              <a:rPr lang="en-CA" baseline="0" dirty="0" smtClean="0"/>
              <a:t>The next is the cost of 1.1 FTE. Looking at the salary given it more in line with the current salaries of Burton Teachers. As earlier stated Burton Teachers are all tenured with 10 or more years of experience. (click) Therefore they would “bump” another less experienced and/or contracted teacher and the cost would more likely be $37 012. The difference between the truer cost and the one in the document would be $37 726. </a:t>
            </a:r>
          </a:p>
          <a:p>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20</a:t>
            </a:fld>
            <a:endParaRPr lang="en-CA"/>
          </a:p>
        </p:txBody>
      </p:sp>
    </p:spTree>
    <p:extLst>
      <p:ext uri="{BB962C8B-B14F-4D97-AF65-F5344CB8AC3E}">
        <p14:creationId xmlns:p14="http://schemas.microsoft.com/office/powerpoint/2010/main" val="15490578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Which would</a:t>
            </a:r>
            <a:r>
              <a:rPr lang="en-CA" baseline="0" dirty="0" smtClean="0"/>
              <a:t> the total down to $122 302.</a:t>
            </a:r>
          </a:p>
          <a:p>
            <a:endParaRPr lang="en-CA" baseline="0" dirty="0" smtClean="0"/>
          </a:p>
          <a:p>
            <a:r>
              <a:rPr lang="en-CA" baseline="0" dirty="0" smtClean="0"/>
              <a:t>(click) Then came the total savings from Global school budget and facility operational budgets. This number is slightly lower that the presentation in October and as stated earlier we fill this is the true and only savings. So we will leave it. (click)</a:t>
            </a:r>
          </a:p>
          <a:p>
            <a:endParaRPr lang="en-CA" baseline="0" dirty="0" smtClean="0"/>
          </a:p>
          <a:p>
            <a:r>
              <a:rPr lang="en-CA" baseline="0" dirty="0" smtClean="0"/>
              <a:t>Finally came the ever elusive and foggy bussing. (click) After several emails and request for clarifications we are still unsure how there will be any savings for busing. Currently Burton School uses one full bus to bring its students to and from school. We believe that there will be no savings in bussing and there fore this is red herring aimed to create an illusion.</a:t>
            </a:r>
          </a:p>
          <a:p>
            <a:endParaRPr lang="en-CA" baseline="0" dirty="0" smtClean="0"/>
          </a:p>
          <a:p>
            <a:r>
              <a:rPr lang="en-CA" baseline="0" dirty="0" smtClean="0"/>
              <a:t>Which means that based on the Superintendents numbers and formula the for closing Burton School would be:</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21</a:t>
            </a:fld>
            <a:endParaRPr lang="en-CA"/>
          </a:p>
        </p:txBody>
      </p:sp>
    </p:spTree>
    <p:extLst>
      <p:ext uri="{BB962C8B-B14F-4D97-AF65-F5344CB8AC3E}">
        <p14:creationId xmlns:p14="http://schemas.microsoft.com/office/powerpoint/2010/main" val="5711756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With</a:t>
            </a:r>
            <a:r>
              <a:rPr lang="en-CA" baseline="0" dirty="0" smtClean="0"/>
              <a:t> this quick relook… a possible annual savings could be:</a:t>
            </a:r>
          </a:p>
          <a:p>
            <a:r>
              <a:rPr lang="en-CA" baseline="0" dirty="0" smtClean="0"/>
              <a:t>(click)    </a:t>
            </a:r>
            <a:r>
              <a:rPr lang="en-CA" dirty="0" smtClean="0"/>
              <a:t>$113</a:t>
            </a:r>
            <a:r>
              <a:rPr lang="en-CA" baseline="0" dirty="0" smtClean="0"/>
              <a:t> 802 </a:t>
            </a:r>
          </a:p>
          <a:p>
            <a:endParaRPr lang="en-CA" baseline="0" dirty="0" smtClean="0"/>
          </a:p>
          <a:p>
            <a:r>
              <a:rPr lang="en-CA" baseline="0" dirty="0" smtClean="0"/>
              <a:t>That is a difference of $53 978. Wow! </a:t>
            </a: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22</a:t>
            </a:fld>
            <a:endParaRPr lang="en-CA"/>
          </a:p>
        </p:txBody>
      </p:sp>
    </p:spTree>
    <p:extLst>
      <p:ext uri="{BB962C8B-B14F-4D97-AF65-F5344CB8AC3E}">
        <p14:creationId xmlns:p14="http://schemas.microsoft.com/office/powerpoint/2010/main" val="3068683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r>
              <a:rPr lang="en-CA" dirty="0" smtClean="0"/>
              <a:t>The Superintendent states</a:t>
            </a:r>
            <a:r>
              <a:rPr lang="en-CA" baseline="0" dirty="0" smtClean="0"/>
              <a:t> that Burton has 6 items on its Capital Improvement list. We have already stated that only one is a Priority One item.  Which means with the lists of other schools and the districts resources there is truly only one item on the list.  (click 5 times)</a:t>
            </a:r>
          </a:p>
          <a:p>
            <a:endParaRPr lang="en-CA" baseline="0" dirty="0" smtClean="0"/>
          </a:p>
          <a:p>
            <a:r>
              <a:rPr lang="en-CA" baseline="0" dirty="0" smtClean="0"/>
              <a:t>Siding Replacement.</a:t>
            </a: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23</a:t>
            </a:fld>
            <a:endParaRPr lang="en-CA"/>
          </a:p>
        </p:txBody>
      </p:sp>
    </p:spTree>
    <p:extLst>
      <p:ext uri="{BB962C8B-B14F-4D97-AF65-F5344CB8AC3E}">
        <p14:creationId xmlns:p14="http://schemas.microsoft.com/office/powerpoint/2010/main" val="1527522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r>
              <a:rPr lang="en-CA" dirty="0" smtClean="0"/>
              <a:t>$ 573 000 is NOT</a:t>
            </a:r>
            <a:r>
              <a:rPr lang="en-CA" baseline="0" dirty="0" smtClean="0"/>
              <a:t> the true capital improvement cost. (click)</a:t>
            </a:r>
          </a:p>
          <a:p>
            <a:endParaRPr lang="en-CA" baseline="0" dirty="0" smtClean="0"/>
          </a:p>
          <a:p>
            <a:r>
              <a:rPr lang="en-CA" baseline="0" dirty="0" smtClean="0"/>
              <a:t>More rather it is the cost of siding alone, which was stated to be (click) $37 000.</a:t>
            </a:r>
          </a:p>
          <a:p>
            <a:endParaRPr lang="en-CA" baseline="0" dirty="0" smtClean="0"/>
          </a:p>
          <a:p>
            <a:r>
              <a:rPr lang="en-CA" baseline="0" dirty="0" smtClean="0"/>
              <a:t>Difference is $ 536 000</a:t>
            </a: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24</a:t>
            </a:fld>
            <a:endParaRPr lang="en-CA"/>
          </a:p>
        </p:txBody>
      </p:sp>
    </p:spTree>
    <p:extLst>
      <p:ext uri="{BB962C8B-B14F-4D97-AF65-F5344CB8AC3E}">
        <p14:creationId xmlns:p14="http://schemas.microsoft.com/office/powerpoint/2010/main" val="2321128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We are here because Burton</a:t>
            </a:r>
            <a:r>
              <a:rPr lang="en-CA" baseline="0" dirty="0" smtClean="0"/>
              <a:t> School Matters. It matters to everyone here in this room and most importantly it matters to the children of this community. Because of their age our students do not have a way to share how they feel about this process. We wanted to make sure that the voices that mattered DID have a way to tell you the DEC members why they think Burton Matters.</a:t>
            </a: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25</a:t>
            </a:fld>
            <a:endParaRPr lang="en-CA"/>
          </a:p>
        </p:txBody>
      </p:sp>
    </p:spTree>
    <p:extLst>
      <p:ext uri="{BB962C8B-B14F-4D97-AF65-F5344CB8AC3E}">
        <p14:creationId xmlns:p14="http://schemas.microsoft.com/office/powerpoint/2010/main" val="1189971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Calibri"/>
              </a:rPr>
              <a:t>KRISTEN</a:t>
            </a:r>
          </a:p>
          <a:p>
            <a:endParaRPr lang="en-US" dirty="0" smtClean="0">
              <a:latin typeface="Calibri"/>
            </a:endParaRPr>
          </a:p>
          <a:p>
            <a:pPr marL="174708" indent="-174708">
              <a:buFont typeface="Arial" panose="020B0604020202020204" pitchFamily="34" charset="0"/>
              <a:buChar char="•"/>
            </a:pPr>
            <a:r>
              <a:rPr lang="en-US" dirty="0" smtClean="0">
                <a:latin typeface="Calibri"/>
              </a:rPr>
              <a:t>We are unable to use the “Hear</a:t>
            </a:r>
            <a:r>
              <a:rPr lang="en-US" baseline="0" dirty="0" smtClean="0">
                <a:latin typeface="Calibri"/>
              </a:rPr>
              <a:t> it from me Survey” the older student complete. Therefore I went into the school one afternoon and asked ALL the students what they liked and did not like about Burton School.</a:t>
            </a:r>
          </a:p>
          <a:p>
            <a:pPr marL="174708" indent="-174708">
              <a:buFont typeface="Arial" panose="020B0604020202020204" pitchFamily="34" charset="0"/>
              <a:buChar char="•"/>
            </a:pPr>
            <a:r>
              <a:rPr lang="en-US" baseline="0" dirty="0" smtClean="0">
                <a:latin typeface="Calibri"/>
              </a:rPr>
              <a:t>Here is a synopsis of the answers.</a:t>
            </a:r>
          </a:p>
          <a:p>
            <a:pPr marL="174708" indent="-174708">
              <a:buFont typeface="Arial" panose="020B0604020202020204" pitchFamily="34" charset="0"/>
              <a:buChar char="•"/>
            </a:pPr>
            <a:endParaRPr lang="en-US" baseline="0" dirty="0" smtClean="0">
              <a:latin typeface="Calibri"/>
            </a:endParaRPr>
          </a:p>
          <a:p>
            <a:r>
              <a:rPr lang="en-US" dirty="0" smtClean="0">
                <a:latin typeface="Calibri"/>
              </a:rPr>
              <a:t>THERE </a:t>
            </a:r>
            <a:r>
              <a:rPr lang="en-US" dirty="0">
                <a:latin typeface="Calibri"/>
              </a:rPr>
              <a:t>WAS A STUDENT THAT WAS NEW TO THE SCHOOL THIS YEAR AND SHE WAS ASKED WHAT SHE LIKES BETTER AT BURTON OVER HER PREVIOUS SCHOOL, SHE THOUGHT THE MATH WAS TAUGHT BETTER.</a:t>
            </a:r>
          </a:p>
        </p:txBody>
      </p:sp>
      <p:sp>
        <p:nvSpPr>
          <p:cNvPr id="4" name="Slide Number Placeholder 3"/>
          <p:cNvSpPr>
            <a:spLocks noGrp="1"/>
          </p:cNvSpPr>
          <p:nvPr>
            <p:ph type="sldNum" sz="quarter" idx="10"/>
          </p:nvPr>
        </p:nvSpPr>
        <p:spPr/>
        <p:txBody>
          <a:bodyPr/>
          <a:lstStyle/>
          <a:p>
            <a:fld id="{F10B41DE-1929-4995-82BD-781DA446C69D}" type="slidenum">
              <a:rPr lang="en-CA" smtClean="0"/>
              <a:t>26</a:t>
            </a:fld>
            <a:endParaRPr lang="en-CA"/>
          </a:p>
        </p:txBody>
      </p:sp>
    </p:spTree>
    <p:extLst>
      <p:ext uri="{BB962C8B-B14F-4D97-AF65-F5344CB8AC3E}">
        <p14:creationId xmlns:p14="http://schemas.microsoft.com/office/powerpoint/2010/main" val="599423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r>
              <a:rPr lang="en-US" dirty="0" smtClean="0"/>
              <a:t>We</a:t>
            </a:r>
            <a:r>
              <a:rPr lang="en-US" baseline="0" dirty="0" smtClean="0"/>
              <a:t> are more that mortar and bricks,</a:t>
            </a:r>
          </a:p>
          <a:p>
            <a:r>
              <a:rPr lang="en-US" baseline="0" dirty="0" smtClean="0"/>
              <a:t>We are the future of Burton,</a:t>
            </a:r>
          </a:p>
          <a:p>
            <a:r>
              <a:rPr lang="en-US" baseline="0" dirty="0" smtClean="0"/>
              <a:t>We are partners with local service groups and businesses</a:t>
            </a:r>
          </a:p>
          <a:p>
            <a:r>
              <a:rPr lang="en-US" baseline="0" dirty="0" smtClean="0"/>
              <a:t>We are where the community comes to play and learn.</a:t>
            </a:r>
          </a:p>
          <a:p>
            <a:r>
              <a:rPr lang="en-US" baseline="0" dirty="0" smtClean="0"/>
              <a:t>Our school is </a:t>
            </a:r>
            <a:r>
              <a:rPr lang="en-US" baseline="0" dirty="0" err="1" smtClean="0"/>
              <a:t>unqiue</a:t>
            </a:r>
            <a:r>
              <a:rPr lang="en-US" baseline="0" dirty="0" smtClean="0"/>
              <a:t>.</a:t>
            </a:r>
          </a:p>
          <a:p>
            <a:r>
              <a:rPr lang="en-US" baseline="0" dirty="0" smtClean="0"/>
              <a:t>Our school is a community school.</a:t>
            </a:r>
          </a:p>
          <a:p>
            <a:r>
              <a:rPr lang="en-US" baseline="0" dirty="0" smtClean="0"/>
              <a:t>Burton School matters!</a:t>
            </a:r>
          </a:p>
          <a:p>
            <a:endParaRPr lang="en-US" baseline="0" dirty="0" smtClean="0"/>
          </a:p>
          <a:p>
            <a:r>
              <a:rPr lang="en-US" baseline="0" dirty="0" smtClean="0"/>
              <a:t>KRISTEN</a:t>
            </a:r>
          </a:p>
          <a:p>
            <a:r>
              <a:rPr lang="en-US" baseline="0" dirty="0" smtClean="0"/>
              <a:t>(click)</a:t>
            </a:r>
          </a:p>
          <a:p>
            <a:r>
              <a:rPr lang="en-US" baseline="0" dirty="0" smtClean="0"/>
              <a:t>Inclosing I would like to revisit these three important points.</a:t>
            </a:r>
          </a:p>
          <a:p>
            <a:r>
              <a:rPr lang="en-CA" baseline="0" dirty="0" smtClean="0"/>
              <a:t> </a:t>
            </a:r>
          </a:p>
          <a:p>
            <a:r>
              <a:rPr lang="en-CA" baseline="0" dirty="0" smtClean="0"/>
              <a:t>Impact on Community</a:t>
            </a:r>
          </a:p>
          <a:p>
            <a:r>
              <a:rPr lang="en-CA" baseline="0" dirty="0" smtClean="0"/>
              <a:t>Closing Burton school will significantly change the demographics of Burton. </a:t>
            </a:r>
          </a:p>
          <a:p>
            <a:r>
              <a:rPr lang="en-CA" baseline="0" dirty="0" smtClean="0"/>
              <a:t>Currently we are an ideal young family community. </a:t>
            </a:r>
          </a:p>
          <a:p>
            <a:endParaRPr lang="en-CA" baseline="0" dirty="0" smtClean="0"/>
          </a:p>
          <a:p>
            <a:r>
              <a:rPr lang="en-CA" baseline="0" dirty="0" smtClean="0"/>
              <a:t>Cost to  District: </a:t>
            </a:r>
          </a:p>
          <a:p>
            <a:r>
              <a:rPr lang="en-CA" baseline="0" dirty="0" smtClean="0"/>
              <a:t>District is looking to save 8.3% of our little school budget which is inconsequential to the Districts overall budget.</a:t>
            </a:r>
          </a:p>
          <a:p>
            <a:endParaRPr lang="en-CA" baseline="0" dirty="0" smtClean="0"/>
          </a:p>
          <a:p>
            <a:r>
              <a:rPr lang="en-CA" baseline="0" dirty="0" smtClean="0"/>
              <a:t>Amazing quality of education- </a:t>
            </a:r>
          </a:p>
          <a:p>
            <a:r>
              <a:rPr lang="en-CA" baseline="0" dirty="0" smtClean="0"/>
              <a:t>Our students have strong minds and hearts. Learning in this small rural school has given them a strong foundation for the rest of their life.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10B41DE-1929-4995-82BD-781DA446C69D}" type="slidenum">
              <a:rPr lang="en-CA" smtClean="0"/>
              <a:t>28</a:t>
            </a:fld>
            <a:endParaRPr lang="en-CA"/>
          </a:p>
        </p:txBody>
      </p:sp>
    </p:spTree>
    <p:extLst>
      <p:ext uri="{BB962C8B-B14F-4D97-AF65-F5344CB8AC3E}">
        <p14:creationId xmlns:p14="http://schemas.microsoft.com/office/powerpoint/2010/main" val="1216852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solidFill>
                  <a:srgbClr val="444444"/>
                </a:solidFill>
                <a:latin typeface="Calibri"/>
              </a:rPr>
              <a:t>-If they ask simply say you referred to a number of education research articles and they all say pretty much the same thing. Invite the DEC to have a curriculum supervisor present good primary school practices to them sometime so they can be kept current!</a:t>
            </a:r>
          </a:p>
        </p:txBody>
      </p:sp>
      <p:sp>
        <p:nvSpPr>
          <p:cNvPr id="4" name="Slide Number Placeholder 3"/>
          <p:cNvSpPr>
            <a:spLocks noGrp="1"/>
          </p:cNvSpPr>
          <p:nvPr>
            <p:ph type="sldNum" sz="quarter" idx="10"/>
          </p:nvPr>
        </p:nvSpPr>
        <p:spPr/>
        <p:txBody>
          <a:bodyPr/>
          <a:lstStyle/>
          <a:p>
            <a:fld id="{F10B41DE-1929-4995-82BD-781DA446C69D}" type="slidenum">
              <a:rPr lang="en-CA" smtClean="0"/>
              <a:t>29</a:t>
            </a:fld>
            <a:endParaRPr lang="en-CA"/>
          </a:p>
        </p:txBody>
      </p:sp>
    </p:spTree>
    <p:extLst>
      <p:ext uri="{BB962C8B-B14F-4D97-AF65-F5344CB8AC3E}">
        <p14:creationId xmlns:p14="http://schemas.microsoft.com/office/powerpoint/2010/main" val="197776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r>
              <a:rPr lang="en-US" dirty="0" smtClean="0"/>
              <a:t>We</a:t>
            </a:r>
            <a:r>
              <a:rPr lang="en-US" baseline="0" dirty="0" smtClean="0"/>
              <a:t> would like to give you an overview of the presentation set up.  </a:t>
            </a:r>
          </a:p>
          <a:p>
            <a:r>
              <a:rPr lang="en-US" baseline="0" dirty="0" smtClean="0"/>
              <a:t>The majority of the slides are data directly taken from the Anglophone West’s presentation on October 13</a:t>
            </a:r>
            <a:r>
              <a:rPr lang="en-US" baseline="30000" dirty="0" smtClean="0"/>
              <a:t>th</a:t>
            </a:r>
            <a:r>
              <a:rPr lang="en-US" baseline="0" dirty="0" smtClean="0"/>
              <a:t>, 2015 during Meeting #1.</a:t>
            </a:r>
          </a:p>
          <a:p>
            <a:endParaRPr lang="en-US" baseline="0" dirty="0" smtClean="0"/>
          </a:p>
          <a:p>
            <a:pPr marL="232943" indent="-232943">
              <a:buAutoNum type="arabicPeriod"/>
            </a:pPr>
            <a:r>
              <a:rPr lang="en-US" baseline="0" dirty="0" smtClean="0"/>
              <a:t>The text in the top left of this slide is the Slide title used in the Superintendent’s presentation</a:t>
            </a:r>
          </a:p>
          <a:p>
            <a:pPr marL="232943" indent="-232943">
              <a:buAutoNum type="arabicPeriod"/>
            </a:pPr>
            <a:r>
              <a:rPr lang="en-US" dirty="0" smtClean="0"/>
              <a:t>The number in the right side is the number of actual slide</a:t>
            </a:r>
            <a:r>
              <a:rPr lang="en-US" baseline="0" dirty="0" smtClean="0"/>
              <a:t> the information was taken from.</a:t>
            </a:r>
          </a:p>
          <a:p>
            <a:pPr marL="232943" indent="-232943">
              <a:buAutoNum type="arabicPeriod"/>
            </a:pPr>
            <a:r>
              <a:rPr lang="en-US" baseline="0" dirty="0" smtClean="0"/>
              <a:t>The white box in the middle is the direct information that was used in the Superintendent’s presentation.</a:t>
            </a:r>
          </a:p>
          <a:p>
            <a:pPr marL="232943" indent="-232943">
              <a:buAutoNum type="arabicPeriod"/>
            </a:pPr>
            <a:r>
              <a:rPr lang="en-US" baseline="0" dirty="0" smtClean="0"/>
              <a:t>To help rebut or raise interesting points we have added icons to the slides in the form of shapes, text or </a:t>
            </a:r>
            <a:r>
              <a:rPr lang="en-US" baseline="0" dirty="0" err="1" smtClean="0"/>
              <a:t>colour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10B41DE-1929-4995-82BD-781DA446C69D}" type="slidenum">
              <a:rPr lang="en-CA" smtClean="0"/>
              <a:t>3</a:t>
            </a:fld>
            <a:endParaRPr lang="en-CA"/>
          </a:p>
        </p:txBody>
      </p:sp>
    </p:spTree>
    <p:extLst>
      <p:ext uri="{BB962C8B-B14F-4D97-AF65-F5344CB8AC3E}">
        <p14:creationId xmlns:p14="http://schemas.microsoft.com/office/powerpoint/2010/main" val="158072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endParaRPr lang="en-CA" dirty="0" smtClean="0"/>
          </a:p>
          <a:p>
            <a:r>
              <a:rPr lang="en-CA" dirty="0" smtClean="0"/>
              <a:t>Talking Points</a:t>
            </a:r>
          </a:p>
          <a:p>
            <a:endParaRPr lang="en-CA" dirty="0" smtClean="0"/>
          </a:p>
          <a:p>
            <a:r>
              <a:rPr lang="en-CA" dirty="0" smtClean="0"/>
              <a:t>The</a:t>
            </a:r>
            <a:r>
              <a:rPr lang="en-CA" baseline="0" dirty="0" smtClean="0"/>
              <a:t> information here was slide 7 of the Superintendent’s presentation during Public Meeting #1</a:t>
            </a:r>
          </a:p>
          <a:p>
            <a:endParaRPr lang="en-CA" baseline="0" dirty="0" smtClean="0"/>
          </a:p>
          <a:p>
            <a:r>
              <a:rPr lang="en-CA" baseline="0" dirty="0" smtClean="0"/>
              <a:t>Triggers are an important part of the 409 processes. As the DEC is well aware there are two triggers. </a:t>
            </a:r>
          </a:p>
          <a:p>
            <a:endParaRPr lang="en-CA" baseline="0" dirty="0" smtClean="0"/>
          </a:p>
          <a:p>
            <a:r>
              <a:rPr lang="en-CA" baseline="0" dirty="0" smtClean="0"/>
              <a:t>The first being Functional Capacity</a:t>
            </a:r>
          </a:p>
          <a:p>
            <a:endParaRPr lang="en-CA" dirty="0"/>
          </a:p>
          <a:p>
            <a:pPr marL="174708" indent="-174708">
              <a:buFont typeface="Arial" panose="020B0604020202020204" pitchFamily="34" charset="0"/>
              <a:buChar char="•"/>
            </a:pPr>
            <a:r>
              <a:rPr lang="en-CA" dirty="0" smtClean="0"/>
              <a:t>During</a:t>
            </a:r>
            <a:r>
              <a:rPr lang="en-CA" baseline="0" dirty="0" smtClean="0"/>
              <a:t> Public Meeting #1 The Superintendent stated that Ideal capacity is 60-80%</a:t>
            </a:r>
          </a:p>
          <a:p>
            <a:pPr marL="174708" indent="-174708">
              <a:buFont typeface="Arial" panose="020B0604020202020204" pitchFamily="34" charset="0"/>
              <a:buChar char="•"/>
            </a:pPr>
            <a:r>
              <a:rPr lang="en-CA" baseline="0" dirty="0" smtClean="0"/>
              <a:t>Burton is perfectly situated at 70%. </a:t>
            </a:r>
          </a:p>
          <a:p>
            <a:pPr marL="174708" indent="-174708">
              <a:buFont typeface="Arial" panose="020B0604020202020204" pitchFamily="34" charset="0"/>
              <a:buChar char="•"/>
            </a:pPr>
            <a:r>
              <a:rPr lang="en-CA" dirty="0" smtClean="0"/>
              <a:t>We </a:t>
            </a:r>
            <a:r>
              <a:rPr lang="en-CA" dirty="0"/>
              <a:t>are </a:t>
            </a:r>
            <a:r>
              <a:rPr lang="en-CA" dirty="0" smtClean="0"/>
              <a:t>happy to share that we are currently </a:t>
            </a:r>
            <a:r>
              <a:rPr lang="en-CA" dirty="0"/>
              <a:t>at IDEAL capacity with three full grades. </a:t>
            </a:r>
            <a:endParaRPr lang="en-CA" dirty="0" smtClean="0"/>
          </a:p>
          <a:p>
            <a:endParaRPr lang="en-CA" dirty="0" smtClean="0"/>
          </a:p>
          <a:p>
            <a:r>
              <a:rPr lang="en-CA" dirty="0" smtClean="0"/>
              <a:t>The </a:t>
            </a:r>
            <a:r>
              <a:rPr lang="en-CA" dirty="0"/>
              <a:t>second </a:t>
            </a:r>
            <a:r>
              <a:rPr lang="en-CA" dirty="0" smtClean="0"/>
              <a:t>trigger </a:t>
            </a:r>
            <a:r>
              <a:rPr lang="en-CA" dirty="0"/>
              <a:t>is </a:t>
            </a:r>
            <a:r>
              <a:rPr lang="en-CA" dirty="0" smtClean="0"/>
              <a:t>a school population under 100 students</a:t>
            </a:r>
          </a:p>
          <a:p>
            <a:endParaRPr lang="en-CA" dirty="0" smtClean="0"/>
          </a:p>
          <a:p>
            <a:pPr marL="174708" indent="-174708">
              <a:buFont typeface="Arial" panose="020B0604020202020204" pitchFamily="34" charset="0"/>
              <a:buChar char="•"/>
            </a:pPr>
            <a:r>
              <a:rPr lang="en-CA" dirty="0" smtClean="0"/>
              <a:t>As stated</a:t>
            </a:r>
            <a:r>
              <a:rPr lang="en-CA" baseline="0" dirty="0" smtClean="0"/>
              <a:t> in the slide above supplied by the Superintendent, Burton and all of us here are spending this December night here together as a community because of THIS trigger.</a:t>
            </a:r>
          </a:p>
          <a:p>
            <a:pPr marL="174708" indent="-174708">
              <a:buFont typeface="Arial" panose="020B0604020202020204" pitchFamily="34" charset="0"/>
              <a:buChar char="•"/>
            </a:pPr>
            <a:r>
              <a:rPr lang="en-CA" baseline="0" dirty="0" smtClean="0"/>
              <a:t>After using our sleuthing abilities and several phone calls, I have been told by the NB government that this trigger was put into place because their was a worry that the first trigger would appear to target too many Urban schools. “They thought it was a good number”.</a:t>
            </a:r>
            <a:endParaRPr lang="en-CA" dirty="0" smtClean="0"/>
          </a:p>
          <a:p>
            <a:pPr marL="174708" indent="-174708">
              <a:buFont typeface="Arial" panose="020B0604020202020204" pitchFamily="34" charset="0"/>
              <a:buChar char="•"/>
            </a:pPr>
            <a:r>
              <a:rPr lang="en-CA" dirty="0" smtClean="0"/>
              <a:t>Well it is not a good</a:t>
            </a:r>
            <a:r>
              <a:rPr lang="en-CA" baseline="0" dirty="0" smtClean="0"/>
              <a:t> number and puts an unfair target on good, efficient and safe school. </a:t>
            </a:r>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4</a:t>
            </a:fld>
            <a:endParaRPr lang="en-CA"/>
          </a:p>
        </p:txBody>
      </p:sp>
    </p:spTree>
    <p:extLst>
      <p:ext uri="{BB962C8B-B14F-4D97-AF65-F5344CB8AC3E}">
        <p14:creationId xmlns:p14="http://schemas.microsoft.com/office/powerpoint/2010/main" val="1027798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r>
              <a:rPr lang="en-CA" dirty="0" smtClean="0"/>
              <a:t>Talking points:</a:t>
            </a:r>
          </a:p>
          <a:p>
            <a:endParaRPr lang="en-CA" dirty="0" smtClean="0"/>
          </a:p>
          <a:p>
            <a:pPr marL="174708" indent="-174708">
              <a:buFontTx/>
              <a:buChar char="-"/>
            </a:pPr>
            <a:r>
              <a:rPr lang="en-CA" dirty="0" smtClean="0"/>
              <a:t>This slide was taken from</a:t>
            </a:r>
            <a:r>
              <a:rPr lang="en-CA" baseline="0" dirty="0" smtClean="0"/>
              <a:t> the 2015 Public meeting #1 made by the Superintendent.</a:t>
            </a:r>
          </a:p>
          <a:p>
            <a:pPr marL="0" indent="0">
              <a:buFontTx/>
              <a:buNone/>
            </a:pPr>
            <a:endParaRPr lang="en-CA" dirty="0" smtClean="0"/>
          </a:p>
          <a:p>
            <a:pPr marL="0" indent="0">
              <a:buFontTx/>
              <a:buNone/>
            </a:pPr>
            <a:r>
              <a:rPr lang="en-CA" dirty="0" smtClean="0"/>
              <a:t>He used it to show Burton’s population since 2008, you can see it is roughly around 50 students. The difference</a:t>
            </a:r>
            <a:r>
              <a:rPr lang="en-CA" baseline="0" dirty="0" smtClean="0"/>
              <a:t> you will see is the BIG RED mark. What makes it so special? 53 students in 2012. </a:t>
            </a:r>
          </a:p>
          <a:p>
            <a:pPr marL="0" indent="0">
              <a:buFontTx/>
              <a:buNone/>
            </a:pPr>
            <a:endParaRPr lang="en-CA" baseline="0" dirty="0" smtClean="0"/>
          </a:p>
          <a:p>
            <a:pPr marL="0" indent="0">
              <a:buFontTx/>
              <a:buNone/>
            </a:pPr>
            <a:r>
              <a:rPr lang="en-CA" baseline="0" dirty="0" smtClean="0"/>
              <a:t>In the 2001 sustainability study which voted to keep Burton open, the Superintendent projected the enrollment to be 44. It was in fact 53. This is quite a difference. The district’s projection models do not work for Burton. We are an always changing community because of our Military ties.  When soldiers and their families are posted to CFB Gagetown their message states they are moving to Burton, not </a:t>
            </a:r>
            <a:r>
              <a:rPr lang="en-CA" baseline="0" dirty="0" err="1" smtClean="0"/>
              <a:t>Oromocto</a:t>
            </a:r>
            <a:r>
              <a:rPr lang="en-CA" baseline="0" dirty="0" smtClean="0"/>
              <a:t>.</a:t>
            </a:r>
          </a:p>
          <a:p>
            <a:pPr marL="0" indent="0">
              <a:buFontTx/>
              <a:buNone/>
            </a:pPr>
            <a:endParaRPr lang="en-CA" dirty="0" smtClean="0"/>
          </a:p>
        </p:txBody>
      </p:sp>
      <p:sp>
        <p:nvSpPr>
          <p:cNvPr id="4" name="Slide Number Placeholder 3"/>
          <p:cNvSpPr>
            <a:spLocks noGrp="1"/>
          </p:cNvSpPr>
          <p:nvPr>
            <p:ph type="sldNum" sz="quarter" idx="10"/>
          </p:nvPr>
        </p:nvSpPr>
        <p:spPr/>
        <p:txBody>
          <a:bodyPr/>
          <a:lstStyle/>
          <a:p>
            <a:fld id="{F10B41DE-1929-4995-82BD-781DA446C69D}" type="slidenum">
              <a:rPr lang="en-CA" smtClean="0"/>
              <a:t>5</a:t>
            </a:fld>
            <a:endParaRPr lang="en-CA"/>
          </a:p>
        </p:txBody>
      </p:sp>
    </p:spTree>
    <p:extLst>
      <p:ext uri="{BB962C8B-B14F-4D97-AF65-F5344CB8AC3E}">
        <p14:creationId xmlns:p14="http://schemas.microsoft.com/office/powerpoint/2010/main" val="2899888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Kristen</a:t>
            </a:r>
          </a:p>
          <a:p>
            <a:endParaRPr lang="en-CA" dirty="0" smtClean="0"/>
          </a:p>
          <a:p>
            <a:pPr marL="171450" indent="-171450">
              <a:buFontTx/>
              <a:buChar char="-"/>
            </a:pPr>
            <a:r>
              <a:rPr lang="en-CA" dirty="0" smtClean="0"/>
              <a:t>The</a:t>
            </a:r>
            <a:r>
              <a:rPr lang="en-CA" baseline="0" dirty="0" smtClean="0"/>
              <a:t> data here is from slide 6 of the Superintendent’s Public meeting number #1 presentation.</a:t>
            </a:r>
          </a:p>
          <a:p>
            <a:pPr marL="171450" indent="-171450">
              <a:buFontTx/>
              <a:buChar char="-"/>
            </a:pPr>
            <a:endParaRPr lang="en-CA" baseline="0" dirty="0" smtClean="0"/>
          </a:p>
          <a:p>
            <a:pPr marL="171450" indent="-171450">
              <a:buFontTx/>
              <a:buChar char="-"/>
            </a:pPr>
            <a:endParaRPr lang="en-CA" baseline="0" dirty="0" smtClean="0"/>
          </a:p>
          <a:p>
            <a:r>
              <a:rPr lang="en-CA" baseline="0" dirty="0" smtClean="0"/>
              <a:t> </a:t>
            </a:r>
            <a:endParaRPr lang="en-CA" dirty="0" smtClean="0"/>
          </a:p>
          <a:p>
            <a:r>
              <a:rPr lang="en-CA" dirty="0" smtClean="0"/>
              <a:t>-  In 2015 he projects once again a decline in enrollment. </a:t>
            </a:r>
            <a:r>
              <a:rPr lang="en-CA" baseline="0" dirty="0" smtClean="0"/>
              <a:t>  We have already shown that the districts projection models are not accurate. We already have 11 Kindergarteners enrolled for the 2015-2016 school year AT Burton and this is before the 2016 posting season.</a:t>
            </a:r>
            <a:endParaRPr lang="en-CA" dirty="0" smtClean="0"/>
          </a:p>
          <a:p>
            <a:endParaRPr lang="en-CA" dirty="0"/>
          </a:p>
        </p:txBody>
      </p:sp>
      <p:sp>
        <p:nvSpPr>
          <p:cNvPr id="4" name="Slide Number Placeholder 3"/>
          <p:cNvSpPr>
            <a:spLocks noGrp="1"/>
          </p:cNvSpPr>
          <p:nvPr>
            <p:ph type="sldNum" sz="quarter" idx="10"/>
          </p:nvPr>
        </p:nvSpPr>
        <p:spPr/>
        <p:txBody>
          <a:bodyPr/>
          <a:lstStyle/>
          <a:p>
            <a:fld id="{F10B41DE-1929-4995-82BD-781DA446C69D}" type="slidenum">
              <a:rPr lang="en-CA" smtClean="0"/>
              <a:t>6</a:t>
            </a:fld>
            <a:endParaRPr lang="en-CA"/>
          </a:p>
        </p:txBody>
      </p:sp>
    </p:spTree>
    <p:extLst>
      <p:ext uri="{BB962C8B-B14F-4D97-AF65-F5344CB8AC3E}">
        <p14:creationId xmlns:p14="http://schemas.microsoft.com/office/powerpoint/2010/main" val="357857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SARAH</a:t>
            </a:r>
          </a:p>
          <a:p>
            <a:r>
              <a:rPr lang="en-CA" dirty="0" smtClean="0"/>
              <a:t>For</a:t>
            </a:r>
            <a:r>
              <a:rPr lang="en-CA" baseline="0" dirty="0" smtClean="0"/>
              <a:t> ease of understanding we have taken the information from Slide 13 of the Superintendent’s presentation and placed some information in the first two columns. Our rebuttal is in the last column.</a:t>
            </a:r>
          </a:p>
          <a:p>
            <a:endParaRPr lang="en-CA" dirty="0" smtClean="0"/>
          </a:p>
          <a:p>
            <a:pPr marL="174708" indent="-174708">
              <a:buFont typeface="Arial" panose="020B0604020202020204" pitchFamily="34" charset="0"/>
              <a:buChar char="•"/>
            </a:pPr>
            <a:r>
              <a:rPr lang="en-CA" baseline="0" dirty="0" err="1" smtClean="0"/>
              <a:t>En</a:t>
            </a:r>
            <a:r>
              <a:rPr lang="en-CA" baseline="0" dirty="0" smtClean="0"/>
              <a:t> regard to Early French Immersion: Currently early French Immersion starts in Grade 3 which is outside our school parameters. But Burton school is where Stars shine and that has not stopped our introduction to structured French time with the partnership of a local French Second Language volunteer.</a:t>
            </a:r>
          </a:p>
          <a:p>
            <a:pPr marL="174708" indent="-174708">
              <a:buFont typeface="Arial" panose="020B0604020202020204" pitchFamily="34" charset="0"/>
              <a:buChar char="•"/>
            </a:pPr>
            <a:endParaRPr lang="en-CA" baseline="0" dirty="0" smtClean="0"/>
          </a:p>
          <a:p>
            <a:pPr marL="174708" marR="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solidFill>
                  <a:srgbClr val="444444"/>
                </a:solidFill>
              </a:rPr>
              <a:t>Primary children will lose too much "time on task" shuttling to and from  science labs and/or computer labs when they require </a:t>
            </a:r>
            <a:r>
              <a:rPr lang="en-CA" b="1" baseline="0" dirty="0" smtClean="0">
                <a:solidFill>
                  <a:srgbClr val="444444"/>
                </a:solidFill>
              </a:rPr>
              <a:t>experiential </a:t>
            </a:r>
            <a:r>
              <a:rPr lang="en-CA" baseline="0" dirty="0" smtClean="0">
                <a:solidFill>
                  <a:srgbClr val="444444"/>
                </a:solidFill>
              </a:rPr>
              <a:t>learning in the classroom where what they are engaged in doing relates directly to the concepts being taught.</a:t>
            </a:r>
          </a:p>
          <a:p>
            <a:pPr marL="174708" indent="-174708">
              <a:buFont typeface="Arial" panose="020B0604020202020204" pitchFamily="34" charset="0"/>
              <a:buChar char="•"/>
            </a:pPr>
            <a:endParaRPr lang="en-CA" baseline="0" dirty="0" smtClean="0"/>
          </a:p>
          <a:p>
            <a:pPr marL="174708" indent="-174708">
              <a:buFont typeface="Arial" panose="020B0604020202020204" pitchFamily="34" charset="0"/>
              <a:buChar char="•"/>
            </a:pPr>
            <a:r>
              <a:rPr lang="en-CA" baseline="0" dirty="0" smtClean="0"/>
              <a:t>A Science Lab isn’t just about beakers and Bunsen burners. A “lab” can be in the classroom, at home, or out in the field—anywhere that provides students with the opportunity to interact directly with natural phenomena or with raw data. </a:t>
            </a:r>
            <a:r>
              <a:rPr lang="en-CA" baseline="0" dirty="0" smtClean="0">
                <a:solidFill>
                  <a:srgbClr val="444444"/>
                </a:solidFill>
              </a:rPr>
              <a:t>Much of the primary curriculum is interconnected so science can occur during language arts or math for example.</a:t>
            </a:r>
            <a:endParaRPr lang="en-CA" baseline="0" dirty="0" smtClean="0"/>
          </a:p>
          <a:p>
            <a:pPr marL="174708" indent="-174708">
              <a:buFont typeface="Arial" panose="020B0604020202020204" pitchFamily="34" charset="0"/>
              <a:buChar char="•"/>
            </a:pPr>
            <a:endParaRPr lang="en-CA" baseline="0" dirty="0" smtClean="0"/>
          </a:p>
          <a:p>
            <a:pPr marL="174708" indent="-174708">
              <a:buFont typeface="Arial" panose="020B0604020202020204" pitchFamily="34" charset="0"/>
              <a:buChar char="•"/>
            </a:pPr>
            <a:r>
              <a:rPr lang="en-CA" baseline="0" dirty="0" smtClean="0">
                <a:solidFill>
                  <a:srgbClr val="444444"/>
                </a:solidFill>
              </a:rPr>
              <a:t>Burton school does not have a designated classroom for computers. Our space is too valuable. Computers belong in the classrooms where they are readily accessible. Suggesting that Burton School is inadequate in providing this type of learning because the building does not have labs is counter to best practices in primary education.</a:t>
            </a:r>
          </a:p>
          <a:p>
            <a:pPr marL="0" indent="0">
              <a:buFont typeface="Arial" panose="020B0604020202020204" pitchFamily="34" charset="0"/>
              <a:buNone/>
            </a:pPr>
            <a:endParaRPr lang="en-CA" baseline="0" dirty="0" smtClean="0">
              <a:solidFill>
                <a:srgbClr val="444444"/>
              </a:solidFill>
            </a:endParaRPr>
          </a:p>
          <a:p>
            <a:pPr marL="174708" indent="-174708">
              <a:buFont typeface="Arial" panose="020B0604020202020204" pitchFamily="34" charset="0"/>
              <a:buChar char="•"/>
            </a:pPr>
            <a:r>
              <a:rPr lang="en-CA" sz="1400" dirty="0">
                <a:solidFill>
                  <a:srgbClr val="444444"/>
                </a:solidFill>
                <a:latin typeface="Calibri"/>
              </a:rPr>
              <a:t>No Burton does not have a Music/Art specialist in house but once again that does not stop our school. There are monthly assemblies hosted by a different grade each month is full of poems and songs. Our yearly Christmas Concert has over 200 people attend. Our halls and classrooms are full of designs, colours and techniques that the students learn and refine.</a:t>
            </a:r>
          </a:p>
          <a:p>
            <a:pPr marL="0" indent="0">
              <a:buFont typeface="Arial" panose="020B0604020202020204" pitchFamily="34" charset="0"/>
              <a:buNone/>
            </a:pPr>
            <a:endParaRPr lang="en-CA" sz="1400" dirty="0">
              <a:solidFill>
                <a:srgbClr val="444444"/>
              </a:solidFill>
              <a:latin typeface="Calibri"/>
            </a:endParaRPr>
          </a:p>
          <a:p>
            <a:pPr marL="174708" indent="-174708">
              <a:buFont typeface="Arial" panose="020B0604020202020204" pitchFamily="34" charset="0"/>
              <a:buChar char="•"/>
            </a:pPr>
            <a:r>
              <a:rPr lang="en-CA" sz="1400" dirty="0">
                <a:solidFill>
                  <a:srgbClr val="444444"/>
                </a:solidFill>
                <a:latin typeface="Calibri"/>
              </a:rPr>
              <a:t>The </a:t>
            </a:r>
            <a:r>
              <a:rPr lang="en-CA" sz="1400" dirty="0" smtClean="0">
                <a:solidFill>
                  <a:srgbClr val="444444"/>
                </a:solidFill>
                <a:latin typeface="Calibri"/>
              </a:rPr>
              <a:t>community was</a:t>
            </a:r>
            <a:r>
              <a:rPr lang="en-CA" sz="1400" baseline="0" dirty="0" smtClean="0">
                <a:solidFill>
                  <a:srgbClr val="444444"/>
                </a:solidFill>
                <a:latin typeface="Calibri"/>
              </a:rPr>
              <a:t> </a:t>
            </a:r>
            <a:r>
              <a:rPr lang="en-CA" sz="1400" dirty="0" smtClean="0">
                <a:solidFill>
                  <a:srgbClr val="444444"/>
                </a:solidFill>
                <a:latin typeface="Calibri"/>
              </a:rPr>
              <a:t>shown </a:t>
            </a:r>
            <a:r>
              <a:rPr lang="en-CA" sz="1400" dirty="0">
                <a:solidFill>
                  <a:srgbClr val="444444"/>
                </a:solidFill>
                <a:latin typeface="Calibri"/>
              </a:rPr>
              <a:t>mixed </a:t>
            </a:r>
            <a:r>
              <a:rPr lang="en-CA" sz="1400" dirty="0" smtClean="0">
                <a:solidFill>
                  <a:srgbClr val="444444"/>
                </a:solidFill>
                <a:latin typeface="Calibri"/>
              </a:rPr>
              <a:t>information in October. The </a:t>
            </a:r>
            <a:r>
              <a:rPr lang="en-CA" sz="1400" dirty="0">
                <a:solidFill>
                  <a:srgbClr val="444444"/>
                </a:solidFill>
                <a:latin typeface="Calibri"/>
              </a:rPr>
              <a:t>data above </a:t>
            </a:r>
            <a:r>
              <a:rPr lang="en-CA" sz="1400" dirty="0" smtClean="0">
                <a:solidFill>
                  <a:srgbClr val="444444"/>
                </a:solidFill>
                <a:latin typeface="Calibri"/>
              </a:rPr>
              <a:t>stated </a:t>
            </a:r>
            <a:r>
              <a:rPr lang="en-CA" sz="1400" dirty="0">
                <a:solidFill>
                  <a:srgbClr val="444444"/>
                </a:solidFill>
                <a:latin typeface="Calibri"/>
              </a:rPr>
              <a:t>Burton Elementary did not have a Gymnasium where later…</a:t>
            </a:r>
          </a:p>
          <a:p>
            <a:r>
              <a:rPr lang="en-CA" sz="1400" dirty="0">
                <a:solidFill>
                  <a:srgbClr val="444444"/>
                </a:solidFill>
                <a:latin typeface="Calibri"/>
              </a:rPr>
              <a:t/>
            </a:r>
            <a:br>
              <a:rPr lang="en-CA" sz="1400" dirty="0">
                <a:solidFill>
                  <a:srgbClr val="444444"/>
                </a:solidFill>
                <a:latin typeface="Calibri"/>
              </a:rPr>
            </a:br>
            <a:endParaRPr lang="en-CA" sz="1400" dirty="0">
              <a:solidFill>
                <a:srgbClr val="444444"/>
              </a:solidFill>
              <a:latin typeface="Calibri"/>
            </a:endParaRPr>
          </a:p>
          <a:p>
            <a:r>
              <a:rPr lang="en-CA" baseline="0" dirty="0">
                <a:solidFill>
                  <a:srgbClr val="444444"/>
                </a:solidFill>
                <a:latin typeface="Calibri"/>
              </a:rPr>
              <a:t/>
            </a:r>
            <a:br>
              <a:rPr lang="en-CA" baseline="0" dirty="0">
                <a:solidFill>
                  <a:srgbClr val="444444"/>
                </a:solidFill>
                <a:latin typeface="Calibri"/>
              </a:rPr>
            </a:br>
            <a:endParaRPr lang="en-CA" baseline="0" dirty="0">
              <a:solidFill>
                <a:srgbClr val="444444"/>
              </a:solidFill>
              <a:latin typeface="Calibri"/>
            </a:endParaRPr>
          </a:p>
          <a:p>
            <a:r>
              <a:rPr lang="en-CA" dirty="0">
                <a:solidFill>
                  <a:srgbClr val="444444"/>
                </a:solidFill>
                <a:latin typeface="Calibri"/>
              </a:rPr>
              <a:t/>
            </a:r>
            <a:br>
              <a:rPr lang="en-CA" dirty="0">
                <a:solidFill>
                  <a:srgbClr val="444444"/>
                </a:solidFill>
                <a:latin typeface="Calibri"/>
              </a:rPr>
            </a:br>
            <a:endParaRPr lang="en-CA" dirty="0">
              <a:solidFill>
                <a:srgbClr val="444444"/>
              </a:solidFill>
              <a:latin typeface="Calibri"/>
            </a:endParaRPr>
          </a:p>
          <a:p>
            <a:r>
              <a:rPr lang="en-CA" dirty="0">
                <a:latin typeface="Calibri"/>
              </a:rPr>
              <a:t/>
            </a:r>
            <a:br>
              <a:rPr lang="en-CA" dirty="0">
                <a:latin typeface="Calibri"/>
              </a:rPr>
            </a:br>
            <a:endParaRPr lang="en-CA" dirty="0">
              <a:latin typeface="Calibri"/>
            </a:endParaRPr>
          </a:p>
          <a:p>
            <a:r>
              <a:rPr lang="en-CA" dirty="0">
                <a:latin typeface="Calibri"/>
              </a:rPr>
              <a:t/>
            </a:r>
            <a:br>
              <a:rPr lang="en-CA" dirty="0">
                <a:latin typeface="Calibri"/>
              </a:rPr>
            </a:br>
            <a:endParaRPr lang="en-CA" dirty="0">
              <a:latin typeface="Calibri"/>
            </a:endParaRPr>
          </a:p>
        </p:txBody>
      </p:sp>
      <p:sp>
        <p:nvSpPr>
          <p:cNvPr id="4" name="Slide Number Placeholder 3"/>
          <p:cNvSpPr>
            <a:spLocks noGrp="1"/>
          </p:cNvSpPr>
          <p:nvPr>
            <p:ph type="sldNum" sz="quarter" idx="10"/>
          </p:nvPr>
        </p:nvSpPr>
        <p:spPr/>
        <p:txBody>
          <a:bodyPr/>
          <a:lstStyle/>
          <a:p>
            <a:fld id="{F10B41DE-1929-4995-82BD-781DA446C69D}" type="slidenum">
              <a:rPr lang="en-CA" smtClean="0"/>
              <a:t>7</a:t>
            </a:fld>
            <a:endParaRPr lang="en-CA"/>
          </a:p>
        </p:txBody>
      </p:sp>
    </p:spTree>
    <p:extLst>
      <p:ext uri="{BB962C8B-B14F-4D97-AF65-F5344CB8AC3E}">
        <p14:creationId xmlns:p14="http://schemas.microsoft.com/office/powerpoint/2010/main" val="94551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SARAH</a:t>
            </a:r>
          </a:p>
          <a:p>
            <a:endParaRPr lang="en-US" dirty="0" smtClean="0"/>
          </a:p>
          <a:p>
            <a:r>
              <a:rPr lang="en-US" dirty="0" smtClean="0"/>
              <a:t>One</a:t>
            </a:r>
            <a:r>
              <a:rPr lang="en-US" baseline="0" dirty="0" smtClean="0"/>
              <a:t> </a:t>
            </a:r>
            <a:r>
              <a:rPr lang="en-US" dirty="0" smtClean="0"/>
              <a:t>slide 23 of</a:t>
            </a:r>
            <a:r>
              <a:rPr lang="en-US" baseline="0" dirty="0" smtClean="0"/>
              <a:t> the Superintendent’s presentation, you can see here Burton has a gymnasium on the basement floor of the school.</a:t>
            </a:r>
            <a:endParaRPr lang="en-US" dirty="0"/>
          </a:p>
        </p:txBody>
      </p:sp>
      <p:sp>
        <p:nvSpPr>
          <p:cNvPr id="4" name="Slide Number Placeholder 3"/>
          <p:cNvSpPr>
            <a:spLocks noGrp="1"/>
          </p:cNvSpPr>
          <p:nvPr>
            <p:ph type="sldNum" sz="quarter" idx="10"/>
          </p:nvPr>
        </p:nvSpPr>
        <p:spPr/>
        <p:txBody>
          <a:bodyPr/>
          <a:lstStyle/>
          <a:p>
            <a:fld id="{F10B41DE-1929-4995-82BD-781DA446C69D}" type="slidenum">
              <a:rPr lang="en-CA" smtClean="0"/>
              <a:t>8</a:t>
            </a:fld>
            <a:endParaRPr lang="en-CA"/>
          </a:p>
        </p:txBody>
      </p:sp>
    </p:spTree>
    <p:extLst>
      <p:ext uri="{BB962C8B-B14F-4D97-AF65-F5344CB8AC3E}">
        <p14:creationId xmlns:p14="http://schemas.microsoft.com/office/powerpoint/2010/main" val="392441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Calibri"/>
              </a:rPr>
              <a:t>KRISTEN</a:t>
            </a:r>
          </a:p>
          <a:p>
            <a:endParaRPr lang="en-CA" dirty="0" smtClean="0">
              <a:latin typeface="Calibri"/>
            </a:endParaRPr>
          </a:p>
          <a:p>
            <a:r>
              <a:rPr lang="en-CA" dirty="0" smtClean="0">
                <a:latin typeface="Calibri"/>
              </a:rPr>
              <a:t>I am an evidence based person, in</a:t>
            </a:r>
            <a:r>
              <a:rPr lang="en-CA" baseline="0" dirty="0" smtClean="0">
                <a:latin typeface="Calibri"/>
              </a:rPr>
              <a:t> my line of work facts and data are important. This summer I did a lot of research on Small Schools. I was shocked at the amount of evidence supporting the benefits of smaller schools.</a:t>
            </a:r>
            <a:r>
              <a:rPr lang="en-CA" dirty="0">
                <a:latin typeface="Calibri"/>
              </a:rPr>
              <a:t/>
            </a:r>
            <a:br>
              <a:rPr lang="en-CA" dirty="0">
                <a:latin typeface="Calibri"/>
              </a:rPr>
            </a:br>
            <a:endParaRPr lang="en-CA" dirty="0">
              <a:latin typeface="Calibri"/>
            </a:endParaRPr>
          </a:p>
          <a:p>
            <a:pPr marL="174708" indent="-174708">
              <a:buFont typeface="Arial" panose="020B0604020202020204" pitchFamily="34" charset="0"/>
              <a:buChar char="•"/>
            </a:pPr>
            <a:r>
              <a:rPr lang="en-CA" dirty="0" smtClean="0"/>
              <a:t>Small </a:t>
            </a:r>
            <a:r>
              <a:rPr lang="en-CA" dirty="0"/>
              <a:t>school teachers feel more committed and connected in their work, and they report higher job satisfaction and a greater sense of responsibility for ongoing student learning.</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smtClean="0"/>
              <a:t>Small </a:t>
            </a:r>
            <a:r>
              <a:rPr lang="en-CA" dirty="0"/>
              <a:t>school parents are closer and have higher levels of involvement, and parental involvement is a critical factor in student success. </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smtClean="0"/>
              <a:t>Small </a:t>
            </a:r>
            <a:r>
              <a:rPr lang="en-CA" dirty="0"/>
              <a:t>schools have a leaner administrative structure, and the consequence of this is that the whole faculty shares in </a:t>
            </a:r>
            <a:r>
              <a:rPr lang="en-CA" dirty="0" smtClean="0"/>
              <a:t>decision-making;</a:t>
            </a:r>
          </a:p>
          <a:p>
            <a:pPr marL="0" indent="0">
              <a:buFont typeface="Arial" panose="020B0604020202020204" pitchFamily="34" charset="0"/>
              <a:buNone/>
            </a:pPr>
            <a:endParaRPr lang="en-CA" dirty="0">
              <a:latin typeface="Calibri"/>
            </a:endParaRPr>
          </a:p>
          <a:p>
            <a:pPr marL="174708" indent="-174708">
              <a:buFont typeface="Arial" panose="020B0604020202020204" pitchFamily="34" charset="0"/>
              <a:buChar char="•"/>
            </a:pPr>
            <a:r>
              <a:rPr lang="en-CA" dirty="0" smtClean="0"/>
              <a:t>Students </a:t>
            </a:r>
            <a:r>
              <a:rPr lang="en-CA" dirty="0"/>
              <a:t>in small schools were reported to outperform students in large schools on standardized achievement tests, and significantly so (6 studies)</a:t>
            </a:r>
          </a:p>
          <a:p>
            <a:pPr marL="174708" indent="-174708">
              <a:buFont typeface="Arial" panose="020B0604020202020204" pitchFamily="34" charset="0"/>
              <a:buChar char="•"/>
            </a:pPr>
            <a:endParaRPr lang="en-CA" dirty="0">
              <a:latin typeface="Calibri"/>
            </a:endParaRPr>
          </a:p>
          <a:p>
            <a:pPr marL="174708" indent="-174708">
              <a:buFont typeface="Arial" panose="020B0604020202020204" pitchFamily="34" charset="0"/>
              <a:buChar char="•"/>
            </a:pPr>
            <a:r>
              <a:rPr lang="en-CA" dirty="0" smtClean="0"/>
              <a:t>Small </a:t>
            </a:r>
            <a:r>
              <a:rPr lang="en-CA" dirty="0"/>
              <a:t>schools create more opportunities for participation per capita.</a:t>
            </a:r>
          </a:p>
          <a:p>
            <a:pPr marL="174708" indent="-174708">
              <a:buFont typeface="Arial" panose="020B0604020202020204" pitchFamily="34" charset="0"/>
              <a:buChar char="•"/>
            </a:pPr>
            <a:endParaRPr lang="en-CA" dirty="0">
              <a:latin typeface="Calibri"/>
            </a:endParaRPr>
          </a:p>
          <a:p>
            <a:pPr marL="174708" indent="-174708">
              <a:buFont typeface="Arial" panose="020B0604020202020204" pitchFamily="34" charset="0"/>
              <a:buChar char="•"/>
            </a:pPr>
            <a:r>
              <a:rPr lang="en-CA" dirty="0" smtClean="0"/>
              <a:t>Smaller </a:t>
            </a:r>
            <a:r>
              <a:rPr lang="en-CA" dirty="0"/>
              <a:t>schools may be especially important for disadvantaged students by more individualized attention and teachers being able to address different learning styles. </a:t>
            </a:r>
            <a:endParaRPr lang="en-CA" dirty="0" smtClean="0"/>
          </a:p>
          <a:p>
            <a:pPr marL="174708" indent="-174708">
              <a:buFont typeface="Arial" panose="020B0604020202020204" pitchFamily="34" charset="0"/>
              <a:buChar char="•"/>
            </a:pPr>
            <a:endParaRPr lang="en-CA" dirty="0" smtClean="0">
              <a:latin typeface="Calibri"/>
            </a:endParaRPr>
          </a:p>
          <a:p>
            <a:pPr marL="174708" indent="-174708">
              <a:buFont typeface="Arial" panose="020B0604020202020204" pitchFamily="34" charset="0"/>
              <a:buChar char="•"/>
            </a:pPr>
            <a:r>
              <a:rPr lang="en-CA" dirty="0" smtClean="0">
                <a:latin typeface="Calibri"/>
              </a:rPr>
              <a:t>Note</a:t>
            </a:r>
            <a:r>
              <a:rPr lang="en-CA" baseline="0" dirty="0" smtClean="0">
                <a:latin typeface="Calibri"/>
              </a:rPr>
              <a:t> Peggy’s Fry letter which demonstrates how Burton Elementary exemplifies this.</a:t>
            </a:r>
            <a:r>
              <a:rPr lang="en-CA" dirty="0">
                <a:latin typeface="Calibri"/>
              </a:rPr>
              <a:t/>
            </a:r>
            <a:br>
              <a:rPr lang="en-CA" dirty="0">
                <a:latin typeface="Calibri"/>
              </a:rPr>
            </a:br>
            <a:endParaRPr lang="en-CA" dirty="0">
              <a:latin typeface="Calibri"/>
            </a:endParaRPr>
          </a:p>
        </p:txBody>
      </p:sp>
      <p:sp>
        <p:nvSpPr>
          <p:cNvPr id="4" name="Slide Number Placeholder 3"/>
          <p:cNvSpPr>
            <a:spLocks noGrp="1"/>
          </p:cNvSpPr>
          <p:nvPr>
            <p:ph type="sldNum" sz="quarter" idx="10"/>
          </p:nvPr>
        </p:nvSpPr>
        <p:spPr/>
        <p:txBody>
          <a:bodyPr/>
          <a:lstStyle/>
          <a:p>
            <a:fld id="{F10B41DE-1929-4995-82BD-781DA446C69D}" type="slidenum">
              <a:rPr lang="en-CA" smtClean="0"/>
              <a:t>9</a:t>
            </a:fld>
            <a:endParaRPr lang="en-CA"/>
          </a:p>
        </p:txBody>
      </p:sp>
    </p:spTree>
    <p:extLst>
      <p:ext uri="{BB962C8B-B14F-4D97-AF65-F5344CB8AC3E}">
        <p14:creationId xmlns:p14="http://schemas.microsoft.com/office/powerpoint/2010/main" val="3215627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72AFD55-CDDE-4E4C-9570-D5A35C37A60C}"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9410654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AFD55-CDDE-4E4C-9570-D5A35C37A60C}" type="datetimeFigureOut">
              <a:rPr lang="en-CA" smtClean="0"/>
              <a:t>23/12/2015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376708958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72AFD55-CDDE-4E4C-9570-D5A35C37A60C}"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971769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72AFD55-CDDE-4E4C-9570-D5A35C37A60C}"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1163221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5718B794-C111-4326-801E-8F42452E6FEE}"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397808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718B794-C111-4326-801E-8F42452E6FEE}"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57931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18B794-C111-4326-801E-8F42452E6FEE}"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1107878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5718B794-C111-4326-801E-8F42452E6FEE}" type="datetimeFigureOut">
              <a:rPr lang="en-CA" smtClean="0"/>
              <a:t>23/12/2015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2875109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5718B794-C111-4326-801E-8F42452E6FEE}" type="datetimeFigureOut">
              <a:rPr lang="en-CA" smtClean="0"/>
              <a:t>23/12/2015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3364014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5718B794-C111-4326-801E-8F42452E6FEE}" type="datetimeFigureOut">
              <a:rPr lang="en-CA" smtClean="0"/>
              <a:t>23/12/2015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2145959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8B794-C111-4326-801E-8F42452E6FEE}" type="datetimeFigureOut">
              <a:rPr lang="en-CA" smtClean="0"/>
              <a:t>23/12/2015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76772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D72AFD55-CDDE-4E4C-9570-D5A35C37A60C}"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25941215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8B794-C111-4326-801E-8F42452E6FEE}" type="datetimeFigureOut">
              <a:rPr lang="en-CA" smtClean="0"/>
              <a:t>23/12/2015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25111917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18B794-C111-4326-801E-8F42452E6FEE}" type="datetimeFigureOut">
              <a:rPr lang="en-CA" smtClean="0"/>
              <a:t>23/12/2015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1662302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718B794-C111-4326-801E-8F42452E6FEE}"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4044572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5718B794-C111-4326-801E-8F42452E6FEE}"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D341659-9F26-44E7-808A-66DB0A9965E7}" type="slidenum">
              <a:rPr lang="en-CA" smtClean="0"/>
              <a:t>‹#›</a:t>
            </a:fld>
            <a:endParaRPr lang="en-CA"/>
          </a:p>
        </p:txBody>
      </p:sp>
    </p:spTree>
    <p:extLst>
      <p:ext uri="{BB962C8B-B14F-4D97-AF65-F5344CB8AC3E}">
        <p14:creationId xmlns:p14="http://schemas.microsoft.com/office/powerpoint/2010/main" val="192696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72AFD55-CDDE-4E4C-9570-D5A35C37A60C}" type="datetimeFigureOut">
              <a:rPr lang="en-CA" smtClean="0"/>
              <a:t>23/12/2015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3423632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2AFD55-CDDE-4E4C-9570-D5A35C37A60C}" type="datetimeFigureOut">
              <a:rPr lang="en-CA" smtClean="0"/>
              <a:t>23/12/2015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3502457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72AFD55-CDDE-4E4C-9570-D5A35C37A60C}" type="datetimeFigureOut">
              <a:rPr lang="en-CA" smtClean="0"/>
              <a:t>23/12/2015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224794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72AFD55-CDDE-4E4C-9570-D5A35C37A60C}" type="datetimeFigureOut">
              <a:rPr lang="en-CA" smtClean="0"/>
              <a:t>23/12/2015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359919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72AFD55-CDDE-4E4C-9570-D5A35C37A60C}" type="datetimeFigureOut">
              <a:rPr lang="en-CA" smtClean="0"/>
              <a:t>23/12/2015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24821129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AFD55-CDDE-4E4C-9570-D5A35C37A60C}" type="datetimeFigureOut">
              <a:rPr lang="en-CA" smtClean="0"/>
              <a:t>23/12/2015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101828454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AFD55-CDDE-4E4C-9570-D5A35C37A60C}" type="datetimeFigureOut">
              <a:rPr lang="en-CA" smtClean="0"/>
              <a:t>23/12/2015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A33E871-7752-451D-8C57-94F00AAD5BEC}" type="slidenum">
              <a:rPr lang="en-CA" smtClean="0"/>
              <a:t>‹#›</a:t>
            </a:fld>
            <a:endParaRPr lang="en-CA"/>
          </a:p>
        </p:txBody>
      </p:sp>
    </p:spTree>
    <p:extLst>
      <p:ext uri="{BB962C8B-B14F-4D97-AF65-F5344CB8AC3E}">
        <p14:creationId xmlns:p14="http://schemas.microsoft.com/office/powerpoint/2010/main" val="281110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AFD55-CDDE-4E4C-9570-D5A35C37A60C}" type="datetimeFigureOut">
              <a:rPr lang="en-CA" smtClean="0"/>
              <a:t>23/12/2015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33E871-7752-451D-8C57-94F00AAD5BEC}" type="slidenum">
              <a:rPr lang="en-CA" smtClean="0"/>
              <a:t>‹#›</a:t>
            </a:fld>
            <a:endParaRPr lang="en-CA"/>
          </a:p>
        </p:txBody>
      </p:sp>
    </p:spTree>
    <p:extLst>
      <p:ext uri="{BB962C8B-B14F-4D97-AF65-F5344CB8AC3E}">
        <p14:creationId xmlns:p14="http://schemas.microsoft.com/office/powerpoint/2010/main" val="391302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8B794-C111-4326-801E-8F42452E6FEE}" type="datetimeFigureOut">
              <a:rPr lang="en-CA" smtClean="0"/>
              <a:t>23/12/2015</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41659-9F26-44E7-808A-66DB0A9965E7}" type="slidenum">
              <a:rPr lang="en-CA" smtClean="0"/>
              <a:t>‹#›</a:t>
            </a:fld>
            <a:endParaRPr lang="en-CA"/>
          </a:p>
        </p:txBody>
      </p:sp>
    </p:spTree>
    <p:extLst>
      <p:ext uri="{BB962C8B-B14F-4D97-AF65-F5344CB8AC3E}">
        <p14:creationId xmlns:p14="http://schemas.microsoft.com/office/powerpoint/2010/main" val="176110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794425" y="237146"/>
            <a:ext cx="10603149" cy="2387600"/>
          </a:xfrm>
        </p:spPr>
        <p:txBody>
          <a:bodyPr>
            <a:normAutofit/>
          </a:bodyPr>
          <a:lstStyle/>
          <a:p>
            <a:r>
              <a:rPr lang="en-CA" sz="8000" b="1" cap="small" dirty="0" smtClean="0">
                <a:solidFill>
                  <a:schemeClr val="accent6">
                    <a:lumMod val="40000"/>
                    <a:lumOff val="60000"/>
                  </a:schemeClr>
                </a:solidFill>
                <a:effectLst>
                  <a:outerShdw blurRad="50800" dist="38100" dir="16200000" rotWithShape="0">
                    <a:prstClr val="black">
                      <a:alpha val="40000"/>
                    </a:prstClr>
                  </a:outerShdw>
                </a:effectLst>
              </a:rPr>
              <a:t>Burton Elementary School Matters</a:t>
            </a:r>
            <a:endParaRPr lang="en-CA" sz="8000" b="1" cap="small" dirty="0">
              <a:solidFill>
                <a:schemeClr val="accent6">
                  <a:lumMod val="40000"/>
                  <a:lumOff val="60000"/>
                </a:schemeClr>
              </a:solidFill>
              <a:effectLst>
                <a:outerShdw blurRad="50800" dist="38100" dir="16200000" rotWithShape="0">
                  <a:prstClr val="black">
                    <a:alpha val="40000"/>
                  </a:prstClr>
                </a:outerShdw>
              </a:effectLst>
            </a:endParaRPr>
          </a:p>
        </p:txBody>
      </p:sp>
      <p:sp>
        <p:nvSpPr>
          <p:cNvPr id="3" name="Subtitle 2"/>
          <p:cNvSpPr>
            <a:spLocks noGrp="1"/>
          </p:cNvSpPr>
          <p:nvPr>
            <p:ph type="subTitle" idx="1"/>
          </p:nvPr>
        </p:nvSpPr>
        <p:spPr/>
        <p:txBody>
          <a:bodyPr/>
          <a:lstStyle/>
          <a:p>
            <a:endParaRPr lang="en-CA"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425" y="2486930"/>
            <a:ext cx="10603149" cy="3885977"/>
          </a:xfrm>
          <a:prstGeom prst="rect">
            <a:avLst/>
          </a:prstGeom>
          <a:ln>
            <a:noFill/>
          </a:ln>
          <a:effectLst>
            <a:softEdge rad="112500"/>
          </a:effectLst>
        </p:spPr>
      </p:pic>
    </p:spTree>
    <p:extLst>
      <p:ext uri="{BB962C8B-B14F-4D97-AF65-F5344CB8AC3E}">
        <p14:creationId xmlns:p14="http://schemas.microsoft.com/office/powerpoint/2010/main" val="1790342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CA" sz="6000" b="1" dirty="0" smtClean="0">
                <a:solidFill>
                  <a:schemeClr val="accent6">
                    <a:lumMod val="40000"/>
                    <a:lumOff val="60000"/>
                  </a:schemeClr>
                </a:solidFill>
                <a:effectLst>
                  <a:outerShdw blurRad="38100" dist="38100" dir="2700000" algn="tl">
                    <a:srgbClr val="000000">
                      <a:alpha val="43137"/>
                    </a:srgbClr>
                  </a:outerShdw>
                </a:effectLst>
              </a:rPr>
              <a:t>Grade 2 Provincial Testing  </a:t>
            </a:r>
            <a:r>
              <a:rPr lang="en-CA" sz="2400" b="1" dirty="0" smtClean="0">
                <a:solidFill>
                  <a:schemeClr val="accent6">
                    <a:lumMod val="40000"/>
                    <a:lumOff val="60000"/>
                  </a:schemeClr>
                </a:solidFill>
                <a:effectLst>
                  <a:outerShdw blurRad="38100" dist="38100" dir="2700000" algn="tl">
                    <a:srgbClr val="000000">
                      <a:alpha val="43137"/>
                    </a:srgbClr>
                  </a:outerShdw>
                </a:effectLst>
              </a:rPr>
              <a:t>2011, 2015, School</a:t>
            </a:r>
            <a:endParaRPr lang="en-CA" sz="2400" b="1" dirty="0">
              <a:solidFill>
                <a:schemeClr val="accent6">
                  <a:lumMod val="40000"/>
                  <a:lumOff val="60000"/>
                </a:schemeClr>
              </a:solidFill>
              <a:effectLst>
                <a:outerShdw blurRad="38100" dist="38100" dir="2700000" algn="tl">
                  <a:srgbClr val="000000">
                    <a:alpha val="43137"/>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214123229"/>
              </p:ext>
            </p:extLst>
          </p:nvPr>
        </p:nvGraphicFramePr>
        <p:xfrm>
          <a:off x="372517" y="1836597"/>
          <a:ext cx="11389892" cy="4226560"/>
        </p:xfrm>
        <a:graphic>
          <a:graphicData uri="http://schemas.openxmlformats.org/drawingml/2006/table">
            <a:tbl>
              <a:tblPr firstRow="1" bandRow="1">
                <a:tableStyleId>{5C22544A-7EE6-4342-B048-85BDC9FD1C3A}</a:tableStyleId>
              </a:tblPr>
              <a:tblGrid>
                <a:gridCol w="2847473">
                  <a:extLst>
                    <a:ext uri="{9D8B030D-6E8A-4147-A177-3AD203B41FA5}">
                      <a16:colId xmlns="" xmlns:a16="http://schemas.microsoft.com/office/drawing/2014/main" val="20000"/>
                    </a:ext>
                  </a:extLst>
                </a:gridCol>
                <a:gridCol w="2847473">
                  <a:extLst>
                    <a:ext uri="{9D8B030D-6E8A-4147-A177-3AD203B41FA5}">
                      <a16:colId xmlns="" xmlns:a16="http://schemas.microsoft.com/office/drawing/2014/main" val="20001"/>
                    </a:ext>
                  </a:extLst>
                </a:gridCol>
                <a:gridCol w="2847473">
                  <a:extLst>
                    <a:ext uri="{9D8B030D-6E8A-4147-A177-3AD203B41FA5}">
                      <a16:colId xmlns="" xmlns:a16="http://schemas.microsoft.com/office/drawing/2014/main" val="20002"/>
                    </a:ext>
                  </a:extLst>
                </a:gridCol>
                <a:gridCol w="2847473">
                  <a:extLst>
                    <a:ext uri="{9D8B030D-6E8A-4147-A177-3AD203B41FA5}">
                      <a16:colId xmlns="" xmlns:a16="http://schemas.microsoft.com/office/drawing/2014/main" val="20003"/>
                    </a:ext>
                  </a:extLst>
                </a:gridCol>
              </a:tblGrid>
              <a:tr h="370840">
                <a:tc>
                  <a:txBody>
                    <a:bodyPr/>
                    <a:lstStyle/>
                    <a:p>
                      <a:r>
                        <a:rPr lang="en-CA" dirty="0" smtClean="0"/>
                        <a:t>Year</a:t>
                      </a:r>
                      <a:endParaRPr lang="en-CA" dirty="0"/>
                    </a:p>
                  </a:txBody>
                  <a:tcPr/>
                </a:tc>
                <a:tc>
                  <a:txBody>
                    <a:bodyPr/>
                    <a:lstStyle/>
                    <a:p>
                      <a:r>
                        <a:rPr lang="en-CA" dirty="0" smtClean="0"/>
                        <a:t>Burton School</a:t>
                      </a:r>
                      <a:endParaRPr lang="en-CA" dirty="0"/>
                    </a:p>
                  </a:txBody>
                  <a:tcPr/>
                </a:tc>
                <a:tc>
                  <a:txBody>
                    <a:bodyPr/>
                    <a:lstStyle/>
                    <a:p>
                      <a:r>
                        <a:rPr lang="en-CA" dirty="0" smtClean="0"/>
                        <a:t>District</a:t>
                      </a:r>
                      <a:endParaRPr lang="en-CA" dirty="0"/>
                    </a:p>
                  </a:txBody>
                  <a:tcPr/>
                </a:tc>
                <a:tc>
                  <a:txBody>
                    <a:bodyPr/>
                    <a:lstStyle/>
                    <a:p>
                      <a:r>
                        <a:rPr lang="en-CA" dirty="0" smtClean="0"/>
                        <a:t>Province</a:t>
                      </a:r>
                      <a:endParaRPr lang="en-CA" dirty="0"/>
                    </a:p>
                  </a:txBody>
                  <a:tcPr/>
                </a:tc>
                <a:extLst>
                  <a:ext uri="{0D108BD9-81ED-4DB2-BD59-A6C34878D82A}">
                    <a16:rowId xmlns="" xmlns:a16="http://schemas.microsoft.com/office/drawing/2014/main" val="10000"/>
                  </a:ext>
                </a:extLst>
              </a:tr>
              <a:tr h="370840">
                <a:tc>
                  <a:txBody>
                    <a:bodyPr/>
                    <a:lstStyle/>
                    <a:p>
                      <a:r>
                        <a:rPr lang="en-CA" dirty="0" smtClean="0"/>
                        <a:t>2006 - 2007</a:t>
                      </a:r>
                      <a:endParaRPr lang="en-CA" dirty="0"/>
                    </a:p>
                  </a:txBody>
                  <a:tcPr>
                    <a:solidFill>
                      <a:schemeClr val="accent2">
                        <a:lumMod val="60000"/>
                        <a:lumOff val="40000"/>
                      </a:schemeClr>
                    </a:solidFill>
                  </a:tcPr>
                </a:tc>
                <a:tc>
                  <a:txBody>
                    <a:bodyPr/>
                    <a:lstStyle/>
                    <a:p>
                      <a:r>
                        <a:rPr lang="en-CA" dirty="0" smtClean="0"/>
                        <a:t>88.9</a:t>
                      </a:r>
                      <a:endParaRPr lang="en-CA" dirty="0"/>
                    </a:p>
                  </a:txBody>
                  <a:tcPr>
                    <a:solidFill>
                      <a:schemeClr val="accent2">
                        <a:lumMod val="60000"/>
                        <a:lumOff val="40000"/>
                      </a:schemeClr>
                    </a:solidFill>
                  </a:tcPr>
                </a:tc>
                <a:tc>
                  <a:txBody>
                    <a:bodyPr/>
                    <a:lstStyle/>
                    <a:p>
                      <a:r>
                        <a:rPr lang="en-CA" dirty="0" smtClean="0"/>
                        <a:t>80</a:t>
                      </a:r>
                      <a:endParaRPr lang="en-CA" dirty="0"/>
                    </a:p>
                  </a:txBody>
                  <a:tcPr>
                    <a:solidFill>
                      <a:schemeClr val="accent2">
                        <a:lumMod val="60000"/>
                        <a:lumOff val="40000"/>
                      </a:schemeClr>
                    </a:solidFill>
                  </a:tcPr>
                </a:tc>
                <a:tc>
                  <a:txBody>
                    <a:bodyPr/>
                    <a:lstStyle/>
                    <a:p>
                      <a:r>
                        <a:rPr lang="en-CA" dirty="0" smtClean="0"/>
                        <a:t>72</a:t>
                      </a:r>
                      <a:endParaRPr lang="en-CA" dirty="0"/>
                    </a:p>
                  </a:txBody>
                  <a:tcPr>
                    <a:solidFill>
                      <a:schemeClr val="accent2">
                        <a:lumMod val="60000"/>
                        <a:lumOff val="40000"/>
                      </a:schemeClr>
                    </a:solidFill>
                  </a:tcPr>
                </a:tc>
                <a:extLst>
                  <a:ext uri="{0D108BD9-81ED-4DB2-BD59-A6C34878D82A}">
                    <a16:rowId xmlns="" xmlns:a16="http://schemas.microsoft.com/office/drawing/2014/main" val="10001"/>
                  </a:ext>
                </a:extLst>
              </a:tr>
              <a:tr h="370840">
                <a:tc>
                  <a:txBody>
                    <a:bodyPr/>
                    <a:lstStyle/>
                    <a:p>
                      <a:r>
                        <a:rPr lang="en-CA" dirty="0" smtClean="0"/>
                        <a:t>2007 - 2008</a:t>
                      </a:r>
                      <a:endParaRPr lang="en-CA" dirty="0"/>
                    </a:p>
                  </a:txBody>
                  <a:tcPr/>
                </a:tc>
                <a:tc>
                  <a:txBody>
                    <a:bodyPr/>
                    <a:lstStyle/>
                    <a:p>
                      <a:r>
                        <a:rPr lang="en-CA" dirty="0" smtClean="0"/>
                        <a:t>66.7</a:t>
                      </a:r>
                      <a:endParaRPr lang="en-CA" dirty="0"/>
                    </a:p>
                  </a:txBody>
                  <a:tcPr/>
                </a:tc>
                <a:tc>
                  <a:txBody>
                    <a:bodyPr/>
                    <a:lstStyle/>
                    <a:p>
                      <a:r>
                        <a:rPr lang="en-CA" dirty="0" smtClean="0"/>
                        <a:t>82.7</a:t>
                      </a:r>
                      <a:endParaRPr lang="en-CA" dirty="0"/>
                    </a:p>
                  </a:txBody>
                  <a:tcPr/>
                </a:tc>
                <a:tc>
                  <a:txBody>
                    <a:bodyPr/>
                    <a:lstStyle/>
                    <a:p>
                      <a:r>
                        <a:rPr lang="en-CA" dirty="0" smtClean="0"/>
                        <a:t>76.1</a:t>
                      </a:r>
                      <a:endParaRPr lang="en-CA" dirty="0"/>
                    </a:p>
                  </a:txBody>
                  <a:tcPr/>
                </a:tc>
                <a:extLst>
                  <a:ext uri="{0D108BD9-81ED-4DB2-BD59-A6C34878D82A}">
                    <a16:rowId xmlns="" xmlns:a16="http://schemas.microsoft.com/office/drawing/2014/main" val="10002"/>
                  </a:ext>
                </a:extLst>
              </a:tr>
              <a:tr h="370840">
                <a:tc>
                  <a:txBody>
                    <a:bodyPr/>
                    <a:lstStyle/>
                    <a:p>
                      <a:r>
                        <a:rPr lang="en-CA" dirty="0" smtClean="0"/>
                        <a:t>2008 - 2009</a:t>
                      </a:r>
                      <a:endParaRPr lang="en-CA" dirty="0"/>
                    </a:p>
                  </a:txBody>
                  <a:tcPr>
                    <a:solidFill>
                      <a:schemeClr val="accent2">
                        <a:lumMod val="60000"/>
                        <a:lumOff val="40000"/>
                      </a:schemeClr>
                    </a:solidFill>
                  </a:tcPr>
                </a:tc>
                <a:tc>
                  <a:txBody>
                    <a:bodyPr/>
                    <a:lstStyle/>
                    <a:p>
                      <a:r>
                        <a:rPr lang="en-CA" dirty="0" smtClean="0"/>
                        <a:t>92.9</a:t>
                      </a:r>
                      <a:endParaRPr lang="en-CA" dirty="0"/>
                    </a:p>
                  </a:txBody>
                  <a:tcPr>
                    <a:solidFill>
                      <a:schemeClr val="accent2">
                        <a:lumMod val="60000"/>
                        <a:lumOff val="40000"/>
                      </a:schemeClr>
                    </a:solidFill>
                  </a:tcPr>
                </a:tc>
                <a:tc>
                  <a:txBody>
                    <a:bodyPr/>
                    <a:lstStyle/>
                    <a:p>
                      <a:r>
                        <a:rPr lang="en-CA" dirty="0" smtClean="0"/>
                        <a:t>87</a:t>
                      </a:r>
                      <a:endParaRPr lang="en-CA" dirty="0"/>
                    </a:p>
                  </a:txBody>
                  <a:tcPr>
                    <a:solidFill>
                      <a:schemeClr val="accent2">
                        <a:lumMod val="60000"/>
                        <a:lumOff val="40000"/>
                      </a:schemeClr>
                    </a:solidFill>
                  </a:tcPr>
                </a:tc>
                <a:tc>
                  <a:txBody>
                    <a:bodyPr/>
                    <a:lstStyle/>
                    <a:p>
                      <a:r>
                        <a:rPr lang="en-CA" dirty="0" smtClean="0"/>
                        <a:t>82</a:t>
                      </a:r>
                      <a:endParaRPr lang="en-CA" dirty="0"/>
                    </a:p>
                  </a:txBody>
                  <a:tcPr>
                    <a:solidFill>
                      <a:schemeClr val="accent2">
                        <a:lumMod val="60000"/>
                        <a:lumOff val="40000"/>
                      </a:schemeClr>
                    </a:solidFill>
                  </a:tcPr>
                </a:tc>
                <a:extLst>
                  <a:ext uri="{0D108BD9-81ED-4DB2-BD59-A6C34878D82A}">
                    <a16:rowId xmlns="" xmlns:a16="http://schemas.microsoft.com/office/drawing/2014/main" val="10003"/>
                  </a:ext>
                </a:extLst>
              </a:tr>
              <a:tr h="370840">
                <a:tc>
                  <a:txBody>
                    <a:bodyPr/>
                    <a:lstStyle/>
                    <a:p>
                      <a:r>
                        <a:rPr lang="en-CA" dirty="0" smtClean="0"/>
                        <a:t>2009 - 2010</a:t>
                      </a:r>
                      <a:endParaRPr lang="en-CA" dirty="0"/>
                    </a:p>
                  </a:txBody>
                  <a:tcPr>
                    <a:solidFill>
                      <a:schemeClr val="accent2">
                        <a:lumMod val="60000"/>
                        <a:lumOff val="40000"/>
                      </a:schemeClr>
                    </a:solidFill>
                  </a:tcPr>
                </a:tc>
                <a:tc>
                  <a:txBody>
                    <a:bodyPr/>
                    <a:lstStyle/>
                    <a:p>
                      <a:r>
                        <a:rPr lang="en-CA" dirty="0" smtClean="0"/>
                        <a:t>75</a:t>
                      </a:r>
                      <a:endParaRPr lang="en-CA" dirty="0"/>
                    </a:p>
                  </a:txBody>
                  <a:tcPr>
                    <a:solidFill>
                      <a:schemeClr val="accent2">
                        <a:lumMod val="60000"/>
                        <a:lumOff val="40000"/>
                      </a:schemeClr>
                    </a:solidFill>
                  </a:tcPr>
                </a:tc>
                <a:tc>
                  <a:txBody>
                    <a:bodyPr/>
                    <a:lstStyle/>
                    <a:p>
                      <a:r>
                        <a:rPr lang="en-CA" dirty="0" smtClean="0"/>
                        <a:t>72.5</a:t>
                      </a:r>
                      <a:endParaRPr lang="en-CA" dirty="0"/>
                    </a:p>
                  </a:txBody>
                  <a:tcPr>
                    <a:solidFill>
                      <a:schemeClr val="accent2">
                        <a:lumMod val="60000"/>
                        <a:lumOff val="40000"/>
                      </a:schemeClr>
                    </a:solidFill>
                  </a:tcPr>
                </a:tc>
                <a:tc>
                  <a:txBody>
                    <a:bodyPr/>
                    <a:lstStyle/>
                    <a:p>
                      <a:r>
                        <a:rPr lang="en-CA" dirty="0" smtClean="0"/>
                        <a:t>83.6</a:t>
                      </a:r>
                      <a:endParaRPr lang="en-CA" dirty="0"/>
                    </a:p>
                  </a:txBody>
                  <a:tcPr>
                    <a:solidFill>
                      <a:schemeClr val="accent2">
                        <a:lumMod val="60000"/>
                        <a:lumOff val="40000"/>
                      </a:schemeClr>
                    </a:solidFill>
                  </a:tcPr>
                </a:tc>
                <a:extLst>
                  <a:ext uri="{0D108BD9-81ED-4DB2-BD59-A6C34878D82A}">
                    <a16:rowId xmlns="" xmlns:a16="http://schemas.microsoft.com/office/drawing/2014/main" val="10004"/>
                  </a:ext>
                </a:extLst>
              </a:tr>
              <a:tr h="370840">
                <a:tc>
                  <a:txBody>
                    <a:bodyPr/>
                    <a:lstStyle/>
                    <a:p>
                      <a:r>
                        <a:rPr lang="en-CA" dirty="0" smtClean="0"/>
                        <a:t>2010 - 2011</a:t>
                      </a:r>
                      <a:endParaRPr lang="en-CA" dirty="0"/>
                    </a:p>
                  </a:txBody>
                  <a:tcPr/>
                </a:tc>
                <a:tc>
                  <a:txBody>
                    <a:bodyPr/>
                    <a:lstStyle/>
                    <a:p>
                      <a:r>
                        <a:rPr lang="en-CA" dirty="0" smtClean="0"/>
                        <a:t>71.4</a:t>
                      </a:r>
                      <a:endParaRPr lang="en-CA" dirty="0"/>
                    </a:p>
                  </a:txBody>
                  <a:tcPr/>
                </a:tc>
                <a:tc>
                  <a:txBody>
                    <a:bodyPr/>
                    <a:lstStyle/>
                    <a:p>
                      <a:r>
                        <a:rPr lang="en-CA" dirty="0" smtClean="0"/>
                        <a:t>75.8</a:t>
                      </a:r>
                      <a:endParaRPr lang="en-CA" dirty="0"/>
                    </a:p>
                  </a:txBody>
                  <a:tcPr/>
                </a:tc>
                <a:tc>
                  <a:txBody>
                    <a:bodyPr/>
                    <a:lstStyle/>
                    <a:p>
                      <a:r>
                        <a:rPr lang="en-CA" dirty="0" smtClean="0"/>
                        <a:t>80.3</a:t>
                      </a:r>
                      <a:endParaRPr lang="en-CA" dirty="0"/>
                    </a:p>
                  </a:txBody>
                  <a:tcPr/>
                </a:tc>
                <a:extLst>
                  <a:ext uri="{0D108BD9-81ED-4DB2-BD59-A6C34878D82A}">
                    <a16:rowId xmlns="" xmlns:a16="http://schemas.microsoft.com/office/drawing/2014/main" val="10005"/>
                  </a:ext>
                </a:extLst>
              </a:tr>
              <a:tr h="370840">
                <a:tc>
                  <a:txBody>
                    <a:bodyPr/>
                    <a:lstStyle/>
                    <a:p>
                      <a:r>
                        <a:rPr lang="en-CA" dirty="0" smtClean="0"/>
                        <a:t>2011 - 2012</a:t>
                      </a:r>
                      <a:endParaRPr lang="en-CA" dirty="0"/>
                    </a:p>
                  </a:txBody>
                  <a:tcPr/>
                </a:tc>
                <a:tc>
                  <a:txBody>
                    <a:bodyPr/>
                    <a:lstStyle/>
                    <a:p>
                      <a:r>
                        <a:rPr lang="en-CA" dirty="0" smtClean="0"/>
                        <a:t>64.7</a:t>
                      </a:r>
                      <a:endParaRPr lang="en-CA" dirty="0"/>
                    </a:p>
                  </a:txBody>
                  <a:tcPr/>
                </a:tc>
                <a:tc>
                  <a:txBody>
                    <a:bodyPr/>
                    <a:lstStyle/>
                    <a:p>
                      <a:r>
                        <a:rPr lang="en-CA" dirty="0" smtClean="0"/>
                        <a:t>78</a:t>
                      </a:r>
                      <a:endParaRPr lang="en-CA" dirty="0"/>
                    </a:p>
                  </a:txBody>
                  <a:tcPr/>
                </a:tc>
                <a:tc>
                  <a:txBody>
                    <a:bodyPr/>
                    <a:lstStyle/>
                    <a:p>
                      <a:r>
                        <a:rPr lang="en-CA" dirty="0" smtClean="0"/>
                        <a:t>79.1</a:t>
                      </a:r>
                      <a:endParaRPr lang="en-CA" dirty="0"/>
                    </a:p>
                  </a:txBody>
                  <a:tcPr/>
                </a:tc>
                <a:extLst>
                  <a:ext uri="{0D108BD9-81ED-4DB2-BD59-A6C34878D82A}">
                    <a16:rowId xmlns="" xmlns:a16="http://schemas.microsoft.com/office/drawing/2014/main" val="10006"/>
                  </a:ext>
                </a:extLst>
              </a:tr>
              <a:tr h="370840">
                <a:tc>
                  <a:txBody>
                    <a:bodyPr/>
                    <a:lstStyle/>
                    <a:p>
                      <a:r>
                        <a:rPr lang="en-CA" dirty="0" smtClean="0"/>
                        <a:t>2012 - 2013</a:t>
                      </a:r>
                      <a:endParaRPr lang="en-CA" dirty="0"/>
                    </a:p>
                  </a:txBody>
                  <a:tcPr/>
                </a:tc>
                <a:tc>
                  <a:txBody>
                    <a:bodyPr/>
                    <a:lstStyle/>
                    <a:p>
                      <a:r>
                        <a:rPr lang="en-CA" dirty="0" smtClean="0"/>
                        <a:t>68.4</a:t>
                      </a:r>
                      <a:endParaRPr lang="en-CA" dirty="0"/>
                    </a:p>
                  </a:txBody>
                  <a:tcPr/>
                </a:tc>
                <a:tc>
                  <a:txBody>
                    <a:bodyPr/>
                    <a:lstStyle/>
                    <a:p>
                      <a:r>
                        <a:rPr lang="en-CA" dirty="0" smtClean="0"/>
                        <a:t>80.3</a:t>
                      </a:r>
                      <a:endParaRPr lang="en-CA" dirty="0"/>
                    </a:p>
                  </a:txBody>
                  <a:tcPr/>
                </a:tc>
                <a:tc>
                  <a:txBody>
                    <a:bodyPr/>
                    <a:lstStyle/>
                    <a:p>
                      <a:r>
                        <a:rPr lang="en-CA" dirty="0" smtClean="0"/>
                        <a:t>79.5</a:t>
                      </a:r>
                      <a:endParaRPr lang="en-CA" dirty="0"/>
                    </a:p>
                  </a:txBody>
                  <a:tcPr/>
                </a:tc>
                <a:extLst>
                  <a:ext uri="{0D108BD9-81ED-4DB2-BD59-A6C34878D82A}">
                    <a16:rowId xmlns="" xmlns:a16="http://schemas.microsoft.com/office/drawing/2014/main" val="10007"/>
                  </a:ext>
                </a:extLst>
              </a:tr>
              <a:tr h="370840">
                <a:tc>
                  <a:txBody>
                    <a:bodyPr/>
                    <a:lstStyle/>
                    <a:p>
                      <a:r>
                        <a:rPr lang="en-CA" dirty="0" smtClean="0"/>
                        <a:t>2013 - 2014</a:t>
                      </a:r>
                      <a:endParaRPr lang="en-CA" dirty="0"/>
                    </a:p>
                  </a:txBody>
                  <a:tcPr>
                    <a:solidFill>
                      <a:schemeClr val="accent2">
                        <a:lumMod val="60000"/>
                        <a:lumOff val="40000"/>
                      </a:schemeClr>
                    </a:solidFill>
                  </a:tcPr>
                </a:tc>
                <a:tc>
                  <a:txBody>
                    <a:bodyPr/>
                    <a:lstStyle/>
                    <a:p>
                      <a:r>
                        <a:rPr lang="en-CA" dirty="0" smtClean="0"/>
                        <a:t>91.7</a:t>
                      </a:r>
                      <a:endParaRPr lang="en-CA" dirty="0"/>
                    </a:p>
                  </a:txBody>
                  <a:tcPr>
                    <a:solidFill>
                      <a:schemeClr val="accent2">
                        <a:lumMod val="60000"/>
                        <a:lumOff val="40000"/>
                      </a:schemeClr>
                    </a:solidFill>
                  </a:tcPr>
                </a:tc>
                <a:tc>
                  <a:txBody>
                    <a:bodyPr/>
                    <a:lstStyle/>
                    <a:p>
                      <a:r>
                        <a:rPr lang="en-CA" dirty="0" smtClean="0"/>
                        <a:t>76.8</a:t>
                      </a:r>
                      <a:endParaRPr lang="en-CA" dirty="0"/>
                    </a:p>
                  </a:txBody>
                  <a:tcPr>
                    <a:solidFill>
                      <a:schemeClr val="accent2">
                        <a:lumMod val="60000"/>
                        <a:lumOff val="40000"/>
                      </a:schemeClr>
                    </a:solidFill>
                  </a:tcPr>
                </a:tc>
                <a:tc>
                  <a:txBody>
                    <a:bodyPr/>
                    <a:lstStyle/>
                    <a:p>
                      <a:r>
                        <a:rPr lang="en-CA" dirty="0" smtClean="0"/>
                        <a:t>77.5</a:t>
                      </a:r>
                      <a:endParaRPr lang="en-CA" dirty="0"/>
                    </a:p>
                  </a:txBody>
                  <a:tcPr>
                    <a:solidFill>
                      <a:schemeClr val="accent2">
                        <a:lumMod val="60000"/>
                        <a:lumOff val="40000"/>
                      </a:schemeClr>
                    </a:solidFill>
                  </a:tcPr>
                </a:tc>
                <a:extLst>
                  <a:ext uri="{0D108BD9-81ED-4DB2-BD59-A6C34878D82A}">
                    <a16:rowId xmlns="" xmlns:a16="http://schemas.microsoft.com/office/drawing/2014/main" val="10008"/>
                  </a:ext>
                </a:extLst>
              </a:tr>
              <a:tr h="370840">
                <a:tc>
                  <a:txBody>
                    <a:bodyPr/>
                    <a:lstStyle/>
                    <a:p>
                      <a:r>
                        <a:rPr lang="en-CA" dirty="0" smtClean="0"/>
                        <a:t>2014 - 2015</a:t>
                      </a:r>
                      <a:endParaRPr lang="en-CA" dirty="0"/>
                    </a:p>
                  </a:txBody>
                  <a:tcPr>
                    <a:solidFill>
                      <a:schemeClr val="accent2">
                        <a:lumMod val="60000"/>
                        <a:lumOff val="40000"/>
                      </a:schemeClr>
                    </a:solidFill>
                  </a:tcPr>
                </a:tc>
                <a:tc>
                  <a:txBody>
                    <a:bodyPr/>
                    <a:lstStyle/>
                    <a:p>
                      <a:r>
                        <a:rPr lang="en-CA" dirty="0" smtClean="0"/>
                        <a:t>68.7</a:t>
                      </a:r>
                      <a:endParaRPr lang="en-CA" dirty="0"/>
                    </a:p>
                  </a:txBody>
                  <a:tcPr>
                    <a:solidFill>
                      <a:schemeClr val="accent2">
                        <a:lumMod val="60000"/>
                        <a:lumOff val="40000"/>
                      </a:schemeClr>
                    </a:solidFill>
                  </a:tcPr>
                </a:tc>
                <a:tc>
                  <a:txBody>
                    <a:bodyPr/>
                    <a:lstStyle/>
                    <a:p>
                      <a:r>
                        <a:rPr lang="en-CA" dirty="0" smtClean="0"/>
                        <a:t>58</a:t>
                      </a:r>
                      <a:endParaRPr lang="en-CA" dirty="0"/>
                    </a:p>
                  </a:txBody>
                  <a:tcPr>
                    <a:solidFill>
                      <a:schemeClr val="accent2">
                        <a:lumMod val="60000"/>
                        <a:lumOff val="40000"/>
                      </a:schemeClr>
                    </a:solidFill>
                  </a:tcPr>
                </a:tc>
                <a:tc>
                  <a:txBody>
                    <a:bodyPr/>
                    <a:lstStyle/>
                    <a:p>
                      <a:r>
                        <a:rPr lang="en-CA" dirty="0" smtClean="0"/>
                        <a:t>54</a:t>
                      </a:r>
                      <a:endParaRPr lang="en-CA" dirty="0"/>
                    </a:p>
                  </a:txBody>
                  <a:tcPr>
                    <a:solidFill>
                      <a:schemeClr val="accent2">
                        <a:lumMod val="60000"/>
                        <a:lumOff val="40000"/>
                      </a:schemeClr>
                    </a:solidFill>
                  </a:tcPr>
                </a:tc>
                <a:extLst>
                  <a:ext uri="{0D108BD9-81ED-4DB2-BD59-A6C34878D82A}">
                    <a16:rowId xmlns="" xmlns:a16="http://schemas.microsoft.com/office/drawing/2014/main" val="10009"/>
                  </a:ext>
                </a:extLst>
              </a:tr>
              <a:tr h="370840">
                <a:tc>
                  <a:txBody>
                    <a:bodyPr/>
                    <a:lstStyle/>
                    <a:p>
                      <a:r>
                        <a:rPr lang="en-CA" sz="2800" b="1" dirty="0" smtClean="0">
                          <a:solidFill>
                            <a:schemeClr val="tx1">
                              <a:lumMod val="95000"/>
                              <a:lumOff val="5000"/>
                            </a:schemeClr>
                          </a:solidFill>
                        </a:rPr>
                        <a:t>Average</a:t>
                      </a:r>
                      <a:endParaRPr lang="en-CA" sz="2800" b="1" dirty="0">
                        <a:solidFill>
                          <a:schemeClr val="tx1">
                            <a:lumMod val="95000"/>
                            <a:lumOff val="5000"/>
                          </a:schemeClr>
                        </a:solidFill>
                      </a:endParaRPr>
                    </a:p>
                  </a:txBody>
                  <a:tcPr>
                    <a:solidFill>
                      <a:schemeClr val="accent4">
                        <a:lumMod val="40000"/>
                        <a:lumOff val="60000"/>
                      </a:schemeClr>
                    </a:solidFill>
                  </a:tcPr>
                </a:tc>
                <a:tc>
                  <a:txBody>
                    <a:bodyPr/>
                    <a:lstStyle/>
                    <a:p>
                      <a:r>
                        <a:rPr lang="en-CA" sz="2800" b="1" dirty="0" smtClean="0">
                          <a:solidFill>
                            <a:schemeClr val="tx1">
                              <a:lumMod val="95000"/>
                              <a:lumOff val="5000"/>
                            </a:schemeClr>
                          </a:solidFill>
                        </a:rPr>
                        <a:t>76.4</a:t>
                      </a:r>
                      <a:endParaRPr lang="en-CA" sz="2800" b="1" dirty="0">
                        <a:solidFill>
                          <a:schemeClr val="tx1">
                            <a:lumMod val="95000"/>
                            <a:lumOff val="5000"/>
                          </a:schemeClr>
                        </a:solidFill>
                      </a:endParaRPr>
                    </a:p>
                  </a:txBody>
                  <a:tcPr>
                    <a:solidFill>
                      <a:schemeClr val="accent4">
                        <a:lumMod val="40000"/>
                        <a:lumOff val="60000"/>
                      </a:schemeClr>
                    </a:solidFill>
                  </a:tcPr>
                </a:tc>
                <a:tc>
                  <a:txBody>
                    <a:bodyPr/>
                    <a:lstStyle/>
                    <a:p>
                      <a:r>
                        <a:rPr lang="en-CA" sz="2800" b="1" dirty="0" smtClean="0">
                          <a:solidFill>
                            <a:schemeClr val="tx1">
                              <a:lumMod val="95000"/>
                              <a:lumOff val="5000"/>
                            </a:schemeClr>
                          </a:solidFill>
                        </a:rPr>
                        <a:t>76.7</a:t>
                      </a:r>
                      <a:endParaRPr lang="en-CA" sz="2800" b="1" dirty="0">
                        <a:solidFill>
                          <a:schemeClr val="tx1">
                            <a:lumMod val="95000"/>
                            <a:lumOff val="5000"/>
                          </a:schemeClr>
                        </a:solidFill>
                      </a:endParaRPr>
                    </a:p>
                  </a:txBody>
                  <a:tcPr>
                    <a:solidFill>
                      <a:schemeClr val="accent4">
                        <a:lumMod val="40000"/>
                        <a:lumOff val="60000"/>
                      </a:schemeClr>
                    </a:solidFill>
                  </a:tcPr>
                </a:tc>
                <a:tc>
                  <a:txBody>
                    <a:bodyPr/>
                    <a:lstStyle/>
                    <a:p>
                      <a:r>
                        <a:rPr lang="en-CA" sz="2800" b="1" dirty="0" smtClean="0">
                          <a:solidFill>
                            <a:schemeClr val="tx1">
                              <a:lumMod val="95000"/>
                              <a:lumOff val="5000"/>
                            </a:schemeClr>
                          </a:solidFill>
                        </a:rPr>
                        <a:t>76.0</a:t>
                      </a:r>
                      <a:endParaRPr lang="en-CA" sz="2800" b="1" dirty="0">
                        <a:solidFill>
                          <a:schemeClr val="tx1">
                            <a:lumMod val="95000"/>
                            <a:lumOff val="5000"/>
                          </a:schemeClr>
                        </a:solidFill>
                      </a:endParaRPr>
                    </a:p>
                  </a:txBody>
                  <a:tcPr>
                    <a:solidFill>
                      <a:schemeClr val="accent4">
                        <a:lumMod val="40000"/>
                        <a:lumOff val="60000"/>
                      </a:schemeClr>
                    </a:solidFill>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30607792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CA" sz="7200" b="1" dirty="0" smtClean="0">
                <a:solidFill>
                  <a:schemeClr val="accent6">
                    <a:lumMod val="40000"/>
                    <a:lumOff val="60000"/>
                  </a:schemeClr>
                </a:solidFill>
                <a:effectLst>
                  <a:outerShdw blurRad="38100" dist="38100" dir="2700000" algn="tl">
                    <a:srgbClr val="000000">
                      <a:alpha val="43137"/>
                    </a:srgbClr>
                  </a:outerShdw>
                </a:effectLst>
              </a:rPr>
              <a:t>School Benefits                </a:t>
            </a:r>
            <a:r>
              <a:rPr lang="en-CA" sz="2800" dirty="0" smtClean="0">
                <a:solidFill>
                  <a:schemeClr val="accent6">
                    <a:lumMod val="40000"/>
                    <a:lumOff val="60000"/>
                  </a:schemeClr>
                </a:solidFill>
              </a:rPr>
              <a:t>slide 20</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2038760" y="1534571"/>
            <a:ext cx="8114479" cy="4779678"/>
          </a:xfrm>
          <a:prstGeom prst="rect">
            <a:avLst/>
          </a:prstGeom>
          <a:solidFill>
            <a:schemeClr val="bg1"/>
          </a:solidFill>
        </p:spPr>
      </p:pic>
    </p:spTree>
    <p:extLst>
      <p:ext uri="{BB962C8B-B14F-4D97-AF65-F5344CB8AC3E}">
        <p14:creationId xmlns:p14="http://schemas.microsoft.com/office/powerpoint/2010/main" val="4277433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CA" sz="6600" b="1" dirty="0" smtClean="0">
                <a:solidFill>
                  <a:schemeClr val="accent6">
                    <a:lumMod val="40000"/>
                    <a:lumOff val="60000"/>
                  </a:schemeClr>
                </a:solidFill>
                <a:effectLst>
                  <a:outerShdw blurRad="38100" dist="38100" dir="2700000" algn="tl">
                    <a:srgbClr val="000000">
                      <a:alpha val="43137"/>
                    </a:srgbClr>
                  </a:outerShdw>
                </a:effectLst>
              </a:rPr>
              <a:t>School Challenges                 </a:t>
            </a:r>
            <a:r>
              <a:rPr lang="en-CA" sz="2800" dirty="0" smtClean="0">
                <a:solidFill>
                  <a:schemeClr val="accent6">
                    <a:lumMod val="40000"/>
                    <a:lumOff val="60000"/>
                  </a:schemeClr>
                </a:solidFill>
              </a:rPr>
              <a:t>slide 21</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1402773" y="1569027"/>
            <a:ext cx="9497291" cy="4462389"/>
          </a:xfrm>
          <a:prstGeom prst="rect">
            <a:avLst/>
          </a:prstGeom>
          <a:solidFill>
            <a:schemeClr val="bg1"/>
          </a:solidFill>
        </p:spPr>
      </p:pic>
      <p:cxnSp>
        <p:nvCxnSpPr>
          <p:cNvPr id="5" name="Straight Connector 4"/>
          <p:cNvCxnSpPr/>
          <p:nvPr/>
        </p:nvCxnSpPr>
        <p:spPr>
          <a:xfrm>
            <a:off x="3418609" y="685800"/>
            <a:ext cx="3584864" cy="571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304309" y="820882"/>
            <a:ext cx="4062846" cy="43641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9797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CA" sz="7200" b="1" dirty="0" smtClean="0">
                <a:solidFill>
                  <a:schemeClr val="accent6">
                    <a:lumMod val="40000"/>
                    <a:lumOff val="60000"/>
                  </a:schemeClr>
                </a:solidFill>
                <a:effectLst>
                  <a:outerShdw blurRad="38100" dist="38100" dir="2700000" algn="tl">
                    <a:srgbClr val="000000">
                      <a:alpha val="43137"/>
                    </a:srgbClr>
                  </a:outerShdw>
                </a:effectLst>
              </a:rPr>
              <a:t>Building Summary            </a:t>
            </a:r>
            <a:r>
              <a:rPr lang="en-CA" sz="2800" dirty="0" smtClean="0">
                <a:solidFill>
                  <a:schemeClr val="accent6">
                    <a:lumMod val="40000"/>
                    <a:lumOff val="60000"/>
                  </a:schemeClr>
                </a:solidFill>
              </a:rPr>
              <a:t>slide 22</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1007919" y="1569027"/>
            <a:ext cx="10141526" cy="4511161"/>
          </a:xfrm>
          <a:prstGeom prst="rect">
            <a:avLst/>
          </a:prstGeom>
          <a:solidFill>
            <a:schemeClr val="bg1"/>
          </a:solidFill>
        </p:spPr>
      </p:pic>
    </p:spTree>
    <p:extLst>
      <p:ext uri="{BB962C8B-B14F-4D97-AF65-F5344CB8AC3E}">
        <p14:creationId xmlns:p14="http://schemas.microsoft.com/office/powerpoint/2010/main" val="1364887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CA" sz="7200" b="1" dirty="0" smtClean="0">
                <a:solidFill>
                  <a:schemeClr val="accent6">
                    <a:lumMod val="40000"/>
                    <a:lumOff val="60000"/>
                  </a:schemeClr>
                </a:solidFill>
                <a:effectLst>
                  <a:outerShdw blurRad="38100" dist="38100" dir="2700000" algn="tl">
                    <a:srgbClr val="000000">
                      <a:alpha val="43137"/>
                    </a:srgbClr>
                  </a:outerShdw>
                </a:effectLst>
              </a:rPr>
              <a:t>Building Systems             </a:t>
            </a:r>
            <a:r>
              <a:rPr lang="en-CA" sz="2800" dirty="0" smtClean="0">
                <a:solidFill>
                  <a:schemeClr val="accent6">
                    <a:lumMod val="40000"/>
                    <a:lumOff val="60000"/>
                  </a:schemeClr>
                </a:solidFill>
              </a:rPr>
              <a:t>slide 25</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1226127" y="1589809"/>
            <a:ext cx="9964882" cy="4801560"/>
          </a:xfrm>
          <a:prstGeom prst="rect">
            <a:avLst/>
          </a:prstGeom>
          <a:solidFill>
            <a:schemeClr val="bg1"/>
          </a:solidFill>
        </p:spPr>
      </p:pic>
    </p:spTree>
    <p:extLst>
      <p:ext uri="{BB962C8B-B14F-4D97-AF65-F5344CB8AC3E}">
        <p14:creationId xmlns:p14="http://schemas.microsoft.com/office/powerpoint/2010/main" val="2351901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CA" sz="7200" b="1" dirty="0" smtClean="0">
                <a:solidFill>
                  <a:schemeClr val="accent6">
                    <a:lumMod val="40000"/>
                    <a:lumOff val="60000"/>
                  </a:schemeClr>
                </a:solidFill>
                <a:effectLst>
                  <a:outerShdw blurRad="38100" dist="38100" dir="2700000" algn="tl">
                    <a:srgbClr val="000000">
                      <a:alpha val="43137"/>
                    </a:srgbClr>
                  </a:outerShdw>
                </a:effectLst>
              </a:rPr>
              <a:t>Physical Plant Status        </a:t>
            </a:r>
            <a:r>
              <a:rPr lang="en-CA" sz="2800" dirty="0" smtClean="0">
                <a:solidFill>
                  <a:schemeClr val="accent6">
                    <a:lumMod val="40000"/>
                    <a:lumOff val="60000"/>
                  </a:schemeClr>
                </a:solidFill>
              </a:rPr>
              <a:t>slide 30</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1101436" y="2008146"/>
            <a:ext cx="9985664" cy="4205618"/>
          </a:xfrm>
          <a:prstGeom prst="rect">
            <a:avLst/>
          </a:prstGeom>
        </p:spPr>
      </p:pic>
      <p:sp>
        <p:nvSpPr>
          <p:cNvPr id="4" name="TextBox 3"/>
          <p:cNvSpPr txBox="1"/>
          <p:nvPr/>
        </p:nvSpPr>
        <p:spPr>
          <a:xfrm>
            <a:off x="9073073" y="2984202"/>
            <a:ext cx="1628078" cy="584775"/>
          </a:xfrm>
          <a:prstGeom prst="rect">
            <a:avLst/>
          </a:prstGeom>
          <a:noFill/>
        </p:spPr>
        <p:txBody>
          <a:bodyPr wrap="square" rtlCol="0">
            <a:spAutoFit/>
          </a:bodyPr>
          <a:lstStyle/>
          <a:p>
            <a:r>
              <a:rPr lang="en-CA" sz="3200" dirty="0" smtClean="0">
                <a:solidFill>
                  <a:srgbClr val="FF0000"/>
                </a:solidFill>
              </a:rPr>
              <a:t>$ 37 000</a:t>
            </a:r>
            <a:endParaRPr lang="en-CA" sz="3200" dirty="0">
              <a:solidFill>
                <a:srgbClr val="FF0000"/>
              </a:solidFill>
            </a:endParaRPr>
          </a:p>
        </p:txBody>
      </p:sp>
      <p:sp>
        <p:nvSpPr>
          <p:cNvPr id="5" name="TextBox 4"/>
          <p:cNvSpPr txBox="1"/>
          <p:nvPr/>
        </p:nvSpPr>
        <p:spPr>
          <a:xfrm>
            <a:off x="8905805" y="5491723"/>
            <a:ext cx="1962614" cy="523220"/>
          </a:xfrm>
          <a:prstGeom prst="rect">
            <a:avLst/>
          </a:prstGeom>
          <a:noFill/>
        </p:spPr>
        <p:txBody>
          <a:bodyPr wrap="square" rtlCol="0">
            <a:spAutoFit/>
          </a:bodyPr>
          <a:lstStyle/>
          <a:p>
            <a:r>
              <a:rPr lang="en-CA" sz="2800" dirty="0" smtClean="0">
                <a:solidFill>
                  <a:srgbClr val="FF0000"/>
                </a:solidFill>
              </a:rPr>
              <a:t>$ 157 000</a:t>
            </a:r>
            <a:endParaRPr lang="en-CA" sz="2800" dirty="0">
              <a:solidFill>
                <a:srgbClr val="FF0000"/>
              </a:solidFill>
            </a:endParaRPr>
          </a:p>
        </p:txBody>
      </p:sp>
      <p:sp>
        <p:nvSpPr>
          <p:cNvPr id="6" name="TextBox 5"/>
          <p:cNvSpPr txBox="1"/>
          <p:nvPr/>
        </p:nvSpPr>
        <p:spPr>
          <a:xfrm>
            <a:off x="8905805" y="3457547"/>
            <a:ext cx="1962614" cy="584775"/>
          </a:xfrm>
          <a:prstGeom prst="rect">
            <a:avLst/>
          </a:prstGeom>
          <a:noFill/>
        </p:spPr>
        <p:txBody>
          <a:bodyPr wrap="square" rtlCol="0">
            <a:spAutoFit/>
          </a:bodyPr>
          <a:lstStyle/>
          <a:p>
            <a:r>
              <a:rPr lang="en-CA" sz="3200" dirty="0" smtClean="0">
                <a:solidFill>
                  <a:schemeClr val="accent2">
                    <a:lumMod val="50000"/>
                  </a:schemeClr>
                </a:solidFill>
              </a:rPr>
              <a:t>&lt; $50 000</a:t>
            </a:r>
            <a:endParaRPr lang="en-CA" sz="3200" dirty="0">
              <a:solidFill>
                <a:schemeClr val="accent2">
                  <a:lumMod val="50000"/>
                </a:schemeClr>
              </a:solidFill>
            </a:endParaRPr>
          </a:p>
        </p:txBody>
      </p:sp>
    </p:spTree>
    <p:extLst>
      <p:ext uri="{BB962C8B-B14F-4D97-AF65-F5344CB8AC3E}">
        <p14:creationId xmlns:p14="http://schemas.microsoft.com/office/powerpoint/2010/main" val="1123960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9559" y="3464346"/>
            <a:ext cx="9133368" cy="2371550"/>
          </a:xfrm>
          <a:prstGeom prst="rect">
            <a:avLst/>
          </a:prstGeom>
        </p:spPr>
      </p:pic>
      <p:sp>
        <p:nvSpPr>
          <p:cNvPr id="2" name="Title 1"/>
          <p:cNvSpPr>
            <a:spLocks noGrp="1"/>
          </p:cNvSpPr>
          <p:nvPr>
            <p:ph type="title"/>
          </p:nvPr>
        </p:nvSpPr>
        <p:spPr>
          <a:xfrm>
            <a:off x="779559" y="365125"/>
            <a:ext cx="10678391" cy="1325563"/>
          </a:xfrm>
          <a:noFill/>
        </p:spPr>
        <p:txBody>
          <a:bodyPr/>
          <a:lstStyle/>
          <a:p>
            <a:pPr algn="ctr"/>
            <a:r>
              <a:rPr lang="en-CA" sz="7200" b="1" dirty="0" smtClean="0">
                <a:solidFill>
                  <a:schemeClr val="accent6">
                    <a:lumMod val="40000"/>
                    <a:lumOff val="60000"/>
                  </a:schemeClr>
                </a:solidFill>
                <a:effectLst>
                  <a:outerShdw blurRad="38100" dist="38100" dir="2700000" algn="tl">
                    <a:srgbClr val="000000">
                      <a:alpha val="43137"/>
                    </a:srgbClr>
                  </a:outerShdw>
                </a:effectLst>
              </a:rPr>
              <a:t>Salaries</a:t>
            </a:r>
            <a:r>
              <a:rPr lang="en-CA" dirty="0" smtClean="0">
                <a:solidFill>
                  <a:schemeClr val="accent6">
                    <a:lumMod val="40000"/>
                    <a:lumOff val="60000"/>
                  </a:schemeClr>
                </a:solidFill>
              </a:rPr>
              <a:t>                                              </a:t>
            </a:r>
            <a:r>
              <a:rPr lang="en-CA" sz="2800" dirty="0" smtClean="0">
                <a:solidFill>
                  <a:schemeClr val="accent6">
                    <a:lumMod val="40000"/>
                    <a:lumOff val="60000"/>
                  </a:schemeClr>
                </a:solidFill>
              </a:rPr>
              <a:t>slide 37</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4"/>
          <a:stretch>
            <a:fillRect/>
          </a:stretch>
        </p:blipFill>
        <p:spPr>
          <a:xfrm>
            <a:off x="779560" y="1690688"/>
            <a:ext cx="9133368" cy="1633870"/>
          </a:xfrm>
          <a:prstGeom prst="rect">
            <a:avLst/>
          </a:prstGeom>
        </p:spPr>
      </p:pic>
      <p:sp>
        <p:nvSpPr>
          <p:cNvPr id="5" name="Explosion 1 4"/>
          <p:cNvSpPr/>
          <p:nvPr/>
        </p:nvSpPr>
        <p:spPr>
          <a:xfrm>
            <a:off x="3127663" y="5098216"/>
            <a:ext cx="1828800" cy="914400"/>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10003835" y="2502837"/>
            <a:ext cx="2151585" cy="2492990"/>
          </a:xfrm>
          <a:prstGeom prst="rect">
            <a:avLst/>
          </a:prstGeom>
          <a:noFill/>
        </p:spPr>
        <p:txBody>
          <a:bodyPr wrap="square" rtlCol="0">
            <a:spAutoFit/>
          </a:bodyPr>
          <a:lstStyle/>
          <a:p>
            <a:endParaRPr lang="en-CA" dirty="0" smtClean="0"/>
          </a:p>
          <a:p>
            <a:r>
              <a:rPr lang="en-CA" sz="2400" dirty="0" smtClean="0">
                <a:solidFill>
                  <a:schemeClr val="accent6">
                    <a:lumMod val="40000"/>
                    <a:lumOff val="60000"/>
                  </a:schemeClr>
                </a:solidFill>
              </a:rPr>
              <a:t>Increased number is due to over capacity Kindergarten class.</a:t>
            </a:r>
          </a:p>
          <a:p>
            <a:endParaRPr lang="en-CA" dirty="0"/>
          </a:p>
        </p:txBody>
      </p:sp>
    </p:spTree>
    <p:extLst>
      <p:ext uri="{BB962C8B-B14F-4D97-AF65-F5344CB8AC3E}">
        <p14:creationId xmlns:p14="http://schemas.microsoft.com/office/powerpoint/2010/main" val="31722375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CA" sz="7200" b="1" dirty="0" smtClean="0">
                <a:solidFill>
                  <a:schemeClr val="accent6">
                    <a:lumMod val="40000"/>
                    <a:lumOff val="60000"/>
                  </a:schemeClr>
                </a:solidFill>
                <a:effectLst>
                  <a:outerShdw blurRad="38100" dist="38100" dir="2700000" algn="tl">
                    <a:srgbClr val="000000">
                      <a:alpha val="43137"/>
                    </a:srgbClr>
                  </a:outerShdw>
                </a:effectLst>
              </a:rPr>
              <a:t>Total Costs                         </a:t>
            </a:r>
            <a:r>
              <a:rPr lang="en-CA" sz="2800" dirty="0" smtClean="0">
                <a:solidFill>
                  <a:schemeClr val="accent6">
                    <a:lumMod val="40000"/>
                    <a:lumOff val="60000"/>
                  </a:schemeClr>
                </a:solidFill>
              </a:rPr>
              <a:t>slide 40</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685801" y="2295354"/>
            <a:ext cx="10941626" cy="2419661"/>
          </a:xfrm>
          <a:prstGeom prst="rect">
            <a:avLst/>
          </a:prstGeom>
        </p:spPr>
      </p:pic>
      <p:sp>
        <p:nvSpPr>
          <p:cNvPr id="4" name="TextBox 3"/>
          <p:cNvSpPr txBox="1"/>
          <p:nvPr/>
        </p:nvSpPr>
        <p:spPr>
          <a:xfrm>
            <a:off x="1817860" y="5211183"/>
            <a:ext cx="8677507" cy="830997"/>
          </a:xfrm>
          <a:prstGeom prst="rect">
            <a:avLst/>
          </a:prstGeom>
          <a:noFill/>
        </p:spPr>
        <p:txBody>
          <a:bodyPr wrap="square" rtlCol="0">
            <a:spAutoFit/>
          </a:bodyPr>
          <a:lstStyle/>
          <a:p>
            <a:r>
              <a:rPr lang="en-CA" sz="4800" dirty="0" smtClean="0">
                <a:solidFill>
                  <a:schemeClr val="accent6">
                    <a:lumMod val="40000"/>
                    <a:lumOff val="60000"/>
                  </a:schemeClr>
                </a:solidFill>
              </a:rPr>
              <a:t> 8.3% = $ 39 603 is facilities cost.</a:t>
            </a:r>
            <a:endParaRPr lang="en-CA" sz="4800" dirty="0">
              <a:solidFill>
                <a:schemeClr val="accent6">
                  <a:lumMod val="40000"/>
                  <a:lumOff val="60000"/>
                </a:schemeClr>
              </a:solidFill>
            </a:endParaRPr>
          </a:p>
        </p:txBody>
      </p:sp>
      <p:sp>
        <p:nvSpPr>
          <p:cNvPr id="5" name="Curved Right Arrow 4"/>
          <p:cNvSpPr/>
          <p:nvPr/>
        </p:nvSpPr>
        <p:spPr>
          <a:xfrm>
            <a:off x="3429001" y="4211056"/>
            <a:ext cx="955964" cy="1316908"/>
          </a:xfrm>
          <a:prstGeom prst="curved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20788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44092" y="4491790"/>
            <a:ext cx="8041321" cy="1682642"/>
          </a:xfrm>
          <a:prstGeom prst="rect">
            <a:avLst/>
          </a:prstGeom>
        </p:spPr>
      </p:pic>
      <p:sp>
        <p:nvSpPr>
          <p:cNvPr id="2" name="Title 1"/>
          <p:cNvSpPr>
            <a:spLocks noGrp="1"/>
          </p:cNvSpPr>
          <p:nvPr>
            <p:ph type="title"/>
          </p:nvPr>
        </p:nvSpPr>
        <p:spPr>
          <a:noFill/>
        </p:spPr>
        <p:txBody>
          <a:bodyPr>
            <a:normAutofit fontScale="90000"/>
          </a:bodyPr>
          <a:lstStyle/>
          <a:p>
            <a:pPr algn="ctr"/>
            <a:r>
              <a:rPr lang="en-CA" sz="7300" b="1" dirty="0" smtClean="0">
                <a:solidFill>
                  <a:schemeClr val="accent6">
                    <a:lumMod val="40000"/>
                    <a:lumOff val="60000"/>
                  </a:schemeClr>
                </a:solidFill>
                <a:effectLst>
                  <a:outerShdw blurRad="38100" dist="38100" dir="2700000" algn="tl">
                    <a:srgbClr val="000000">
                      <a:alpha val="43137"/>
                    </a:srgbClr>
                  </a:outerShdw>
                </a:effectLst>
              </a:rPr>
              <a:t>Impact on Burton Community               </a:t>
            </a:r>
            <a:r>
              <a:rPr lang="en-CA" sz="5400" b="1" dirty="0" smtClean="0">
                <a:solidFill>
                  <a:schemeClr val="accent6">
                    <a:lumMod val="40000"/>
                    <a:lumOff val="60000"/>
                  </a:schemeClr>
                </a:solidFill>
                <a:effectLst>
                  <a:outerShdw blurRad="38100" dist="38100" dir="2700000" algn="tl">
                    <a:srgbClr val="000000">
                      <a:alpha val="43137"/>
                    </a:srgbClr>
                  </a:outerShdw>
                </a:effectLst>
              </a:rPr>
              <a:t>										</a:t>
            </a:r>
            <a:r>
              <a:rPr lang="en-CA" sz="2800" dirty="0" smtClean="0">
                <a:solidFill>
                  <a:schemeClr val="accent6">
                    <a:lumMod val="40000"/>
                    <a:lumOff val="60000"/>
                  </a:schemeClr>
                </a:solidFill>
              </a:rPr>
              <a:t>Slide 44</a:t>
            </a:r>
            <a:endParaRPr lang="en-CA" sz="2800" dirty="0">
              <a:solidFill>
                <a:schemeClr val="accent6">
                  <a:lumMod val="40000"/>
                  <a:lumOff val="60000"/>
                </a:schemeClr>
              </a:solidFill>
            </a:endParaRPr>
          </a:p>
        </p:txBody>
      </p:sp>
      <p:pic>
        <p:nvPicPr>
          <p:cNvPr id="3" name="Picture 2"/>
          <p:cNvPicPr>
            <a:picLocks noChangeAspect="1"/>
          </p:cNvPicPr>
          <p:nvPr/>
        </p:nvPicPr>
        <p:blipFill>
          <a:blip r:embed="rId4"/>
          <a:stretch>
            <a:fillRect/>
          </a:stretch>
        </p:blipFill>
        <p:spPr>
          <a:xfrm>
            <a:off x="936838" y="1863121"/>
            <a:ext cx="10255828" cy="4359018"/>
          </a:xfrm>
          <a:prstGeom prst="rect">
            <a:avLst/>
          </a:prstGeom>
        </p:spPr>
      </p:pic>
    </p:spTree>
    <p:extLst>
      <p:ext uri="{BB962C8B-B14F-4D97-AF65-F5344CB8AC3E}">
        <p14:creationId xmlns:p14="http://schemas.microsoft.com/office/powerpoint/2010/main" val="298732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994386"/>
          </a:xfrm>
        </p:spPr>
        <p:txBody>
          <a:bodyPr>
            <a:noAutofit/>
          </a:bodyPr>
          <a:lstStyle/>
          <a:p>
            <a:r>
              <a:rPr lang="en-CA" sz="8000" b="1" dirty="0" smtClean="0">
                <a:solidFill>
                  <a:schemeClr val="accent4">
                    <a:lumMod val="75000"/>
                  </a:schemeClr>
                </a:solidFill>
                <a:effectLst>
                  <a:outerShdw blurRad="38100" dist="38100" dir="2700000" algn="tl">
                    <a:srgbClr val="000000">
                      <a:alpha val="43137"/>
                    </a:srgbClr>
                  </a:outerShdw>
                </a:effectLst>
              </a:rPr>
              <a:t>Financial </a:t>
            </a:r>
            <a:r>
              <a:rPr lang="en-CA" sz="8000" b="1" dirty="0">
                <a:solidFill>
                  <a:schemeClr val="accent4">
                    <a:lumMod val="75000"/>
                  </a:schemeClr>
                </a:solidFill>
                <a:effectLst>
                  <a:outerShdw blurRad="38100" dist="38100" dir="2700000" algn="tl">
                    <a:srgbClr val="000000">
                      <a:alpha val="43137"/>
                    </a:srgbClr>
                  </a:outerShdw>
                </a:effectLst>
              </a:rPr>
              <a:t>Considerations </a:t>
            </a:r>
            <a:r>
              <a:rPr lang="en-CA" sz="8000" b="1" dirty="0" smtClean="0">
                <a:solidFill>
                  <a:schemeClr val="accent4">
                    <a:lumMod val="75000"/>
                  </a:schemeClr>
                </a:solidFill>
                <a:effectLst>
                  <a:outerShdw blurRad="38100" dist="38100" dir="2700000" algn="tl">
                    <a:srgbClr val="000000">
                      <a:alpha val="43137"/>
                    </a:srgbClr>
                  </a:outerShdw>
                </a:effectLst>
              </a:rPr>
              <a:t>Document</a:t>
            </a:r>
            <a:endParaRPr lang="en-CA" sz="8000" b="1" dirty="0">
              <a:solidFill>
                <a:schemeClr val="accent6">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6936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7200" b="1" dirty="0" smtClean="0">
                <a:solidFill>
                  <a:schemeClr val="accent6">
                    <a:lumMod val="40000"/>
                    <a:lumOff val="60000"/>
                  </a:schemeClr>
                </a:solidFill>
                <a:effectLst>
                  <a:outerShdw blurRad="38100" dist="38100" dir="2700000" algn="tl">
                    <a:srgbClr val="000000">
                      <a:alpha val="43137"/>
                    </a:srgbClr>
                  </a:outerShdw>
                </a:effectLst>
              </a:rPr>
              <a:t>Purpose of Presentation</a:t>
            </a:r>
            <a:endParaRPr lang="en-CA" sz="7200" b="1" dirty="0">
              <a:solidFill>
                <a:schemeClr val="accent6">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CA" sz="4800" dirty="0" smtClean="0">
                <a:solidFill>
                  <a:schemeClr val="accent6">
                    <a:lumMod val="20000"/>
                    <a:lumOff val="80000"/>
                  </a:schemeClr>
                </a:solidFill>
              </a:rPr>
              <a:t>Introduction</a:t>
            </a:r>
          </a:p>
          <a:p>
            <a:r>
              <a:rPr lang="en-CA" sz="4800" dirty="0" smtClean="0">
                <a:solidFill>
                  <a:schemeClr val="accent6">
                    <a:lumMod val="20000"/>
                    <a:lumOff val="80000"/>
                  </a:schemeClr>
                </a:solidFill>
              </a:rPr>
              <a:t>Counter ASD-W presentation </a:t>
            </a:r>
          </a:p>
          <a:p>
            <a:r>
              <a:rPr lang="en-CA" sz="4800" dirty="0" smtClean="0">
                <a:solidFill>
                  <a:schemeClr val="accent6">
                    <a:lumMod val="20000"/>
                    <a:lumOff val="80000"/>
                  </a:schemeClr>
                </a:solidFill>
              </a:rPr>
              <a:t>Counter Burton Financial Comparison Report</a:t>
            </a:r>
          </a:p>
          <a:p>
            <a:r>
              <a:rPr lang="en-CA" sz="4800" dirty="0" smtClean="0">
                <a:solidFill>
                  <a:schemeClr val="accent6">
                    <a:lumMod val="20000"/>
                    <a:lumOff val="80000"/>
                  </a:schemeClr>
                </a:solidFill>
              </a:rPr>
              <a:t>Voices of the Future</a:t>
            </a:r>
          </a:p>
          <a:p>
            <a:r>
              <a:rPr lang="en-CA" sz="4800" dirty="0" smtClean="0">
                <a:solidFill>
                  <a:schemeClr val="accent6">
                    <a:lumMod val="20000"/>
                    <a:lumOff val="80000"/>
                  </a:schemeClr>
                </a:solidFill>
              </a:rPr>
              <a:t>Closing</a:t>
            </a:r>
            <a:endParaRPr lang="en-CA" sz="4800" dirty="0">
              <a:solidFill>
                <a:schemeClr val="accent6">
                  <a:lumMod val="20000"/>
                  <a:lumOff val="80000"/>
                </a:schemeClr>
              </a:solidFill>
            </a:endParaRPr>
          </a:p>
        </p:txBody>
      </p:sp>
    </p:spTree>
    <p:extLst>
      <p:ext uri="{BB962C8B-B14F-4D97-AF65-F5344CB8AC3E}">
        <p14:creationId xmlns:p14="http://schemas.microsoft.com/office/powerpoint/2010/main" val="3027905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0828" y="753392"/>
            <a:ext cx="11858919" cy="1325563"/>
          </a:xfrm>
        </p:spPr>
        <p:txBody>
          <a:bodyPr>
            <a:normAutofit fontScale="90000"/>
          </a:bodyPr>
          <a:lstStyle/>
          <a:p>
            <a:pPr algn="ctr"/>
            <a:r>
              <a:rPr lang="en-CA" sz="6700" b="1" dirty="0" smtClean="0">
                <a:solidFill>
                  <a:schemeClr val="accent4">
                    <a:lumMod val="75000"/>
                  </a:schemeClr>
                </a:solidFill>
                <a:effectLst>
                  <a:outerShdw blurRad="38100" dist="38100" dir="2700000" algn="tl">
                    <a:srgbClr val="000000">
                      <a:alpha val="43137"/>
                    </a:srgbClr>
                  </a:outerShdw>
                </a:effectLst>
              </a:rPr>
              <a:t>Financial Considerations Document</a:t>
            </a:r>
            <a:br>
              <a:rPr lang="en-CA" sz="6700" b="1" dirty="0" smtClean="0">
                <a:solidFill>
                  <a:schemeClr val="accent4">
                    <a:lumMod val="75000"/>
                  </a:schemeClr>
                </a:solidFill>
                <a:effectLst>
                  <a:outerShdw blurRad="38100" dist="38100" dir="2700000" algn="tl">
                    <a:srgbClr val="000000">
                      <a:alpha val="43137"/>
                    </a:srgbClr>
                  </a:outerShdw>
                </a:effectLst>
              </a:rPr>
            </a:br>
            <a:r>
              <a:rPr lang="en-CA" sz="6700" b="1" dirty="0" smtClean="0">
                <a:solidFill>
                  <a:schemeClr val="accent4">
                    <a:lumMod val="75000"/>
                  </a:schemeClr>
                </a:solidFill>
                <a:effectLst>
                  <a:outerShdw blurRad="38100" dist="38100" dir="2700000" algn="tl">
                    <a:srgbClr val="000000">
                      <a:alpha val="43137"/>
                    </a:srgbClr>
                  </a:outerShdw>
                </a:effectLst>
              </a:rPr>
              <a:t>Total Annual Savings</a:t>
            </a:r>
            <a:r>
              <a:rPr lang="en-CA" sz="6000" b="1" dirty="0" smtClean="0">
                <a:solidFill>
                  <a:schemeClr val="accent4">
                    <a:lumMod val="75000"/>
                  </a:schemeClr>
                </a:solidFill>
                <a:effectLst>
                  <a:outerShdw blurRad="38100" dist="38100" dir="2700000" algn="tl">
                    <a:srgbClr val="000000">
                      <a:alpha val="43137"/>
                    </a:srgbClr>
                  </a:outerShdw>
                </a:effectLst>
              </a:rPr>
              <a:t/>
            </a:r>
            <a:br>
              <a:rPr lang="en-CA" sz="6000" b="1" dirty="0" smtClean="0">
                <a:solidFill>
                  <a:schemeClr val="accent4">
                    <a:lumMod val="75000"/>
                  </a:schemeClr>
                </a:solidFill>
                <a:effectLst>
                  <a:outerShdw blurRad="38100" dist="38100" dir="2700000" algn="tl">
                    <a:srgbClr val="000000">
                      <a:alpha val="43137"/>
                    </a:srgbClr>
                  </a:outerShdw>
                </a:effectLst>
              </a:rPr>
            </a:br>
            <a:r>
              <a:rPr lang="en-CA" sz="6000" b="1" dirty="0" smtClean="0">
                <a:solidFill>
                  <a:schemeClr val="accent4">
                    <a:lumMod val="75000"/>
                  </a:schemeClr>
                </a:solidFill>
                <a:effectLst>
                  <a:outerShdw blurRad="38100" dist="38100" dir="2700000" algn="tl">
                    <a:srgbClr val="000000">
                      <a:alpha val="43137"/>
                    </a:srgbClr>
                  </a:outerShdw>
                </a:effectLst>
              </a:rPr>
              <a:t> </a:t>
            </a:r>
            <a:endParaRPr lang="en-CA" sz="6000" b="1" dirty="0">
              <a:solidFill>
                <a:schemeClr val="accent4">
                  <a:lumMod val="75000"/>
                </a:schemeClr>
              </a:solidFill>
              <a:effectLst>
                <a:outerShdw blurRad="38100" dist="38100" dir="2700000" algn="tl">
                  <a:srgbClr val="000000">
                    <a:alpha val="43137"/>
                  </a:srgbClr>
                </a:outerShdw>
              </a:effectLst>
            </a:endParaRPr>
          </a:p>
        </p:txBody>
      </p:sp>
      <p:sp>
        <p:nvSpPr>
          <p:cNvPr id="5" name="Content Placeholder 4"/>
          <p:cNvSpPr>
            <a:spLocks noGrp="1"/>
          </p:cNvSpPr>
          <p:nvPr>
            <p:ph sz="half" idx="4294967295"/>
          </p:nvPr>
        </p:nvSpPr>
        <p:spPr>
          <a:xfrm>
            <a:off x="2601685" y="1983917"/>
            <a:ext cx="6988628" cy="707118"/>
          </a:xfrm>
        </p:spPr>
        <p:txBody>
          <a:bodyPr>
            <a:noAutofit/>
            <a:scene3d>
              <a:camera prst="orthographicFront"/>
              <a:lightRig rig="soft" dir="t">
                <a:rot lat="0" lon="0" rev="15600000"/>
              </a:lightRig>
            </a:scene3d>
            <a:sp3d extrusionH="57150" prstMaterial="softEdge">
              <a:bevelT w="25400" h="38100"/>
            </a:sp3d>
          </a:bodyPr>
          <a:lstStyle/>
          <a:p>
            <a:pPr marL="0" indent="0" algn="ctr">
              <a:buNone/>
            </a:pPr>
            <a:r>
              <a:rPr lang="en-CA" sz="8000" b="1" dirty="0" smtClean="0">
                <a:ln/>
                <a:solidFill>
                  <a:schemeClr val="accent4"/>
                </a:solidFill>
              </a:rPr>
              <a:t>$ 167 780</a:t>
            </a:r>
            <a:endParaRPr lang="en-CA" sz="8000" b="1" dirty="0">
              <a:ln/>
              <a:solidFill>
                <a:schemeClr val="accent4"/>
              </a:solidFill>
            </a:endParaRPr>
          </a:p>
        </p:txBody>
      </p:sp>
      <p:sp>
        <p:nvSpPr>
          <p:cNvPr id="7" name="TextBox 6"/>
          <p:cNvSpPr txBox="1"/>
          <p:nvPr/>
        </p:nvSpPr>
        <p:spPr>
          <a:xfrm>
            <a:off x="5008233" y="2998936"/>
            <a:ext cx="2657037" cy="1015663"/>
          </a:xfrm>
          <a:prstGeom prst="rect">
            <a:avLst/>
          </a:prstGeom>
          <a:noFill/>
        </p:spPr>
        <p:txBody>
          <a:bodyPr wrap="square" rtlCol="0">
            <a:spAutoFit/>
          </a:bodyPr>
          <a:lstStyle/>
          <a:p>
            <a:pPr algn="ctr"/>
            <a:r>
              <a:rPr lang="en-CA" sz="6000" dirty="0" smtClean="0">
                <a:solidFill>
                  <a:srgbClr val="C00000"/>
                </a:solidFill>
              </a:rPr>
              <a:t>$7 752</a:t>
            </a:r>
            <a:endParaRPr lang="en-CA" sz="6000" dirty="0">
              <a:solidFill>
                <a:srgbClr val="C00000"/>
              </a:solidFill>
            </a:endParaRPr>
          </a:p>
        </p:txBody>
      </p:sp>
      <p:sp>
        <p:nvSpPr>
          <p:cNvPr id="10" name="Rectangle 9"/>
          <p:cNvSpPr/>
          <p:nvPr/>
        </p:nvSpPr>
        <p:spPr>
          <a:xfrm>
            <a:off x="3579381" y="3861838"/>
            <a:ext cx="4628620"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smtClean="0">
                <a:ln/>
                <a:solidFill>
                  <a:schemeClr val="accent4"/>
                </a:solidFill>
                <a:effectLst/>
              </a:rPr>
              <a:t>$ 160 028</a:t>
            </a:r>
            <a:endParaRPr lang="en-US" sz="8000" b="1" cap="none" spc="0" dirty="0">
              <a:ln/>
              <a:solidFill>
                <a:schemeClr val="accent4"/>
              </a:solidFill>
              <a:effectLst/>
            </a:endParaRPr>
          </a:p>
        </p:txBody>
      </p:sp>
      <p:sp>
        <p:nvSpPr>
          <p:cNvPr id="11" name="TextBox 10"/>
          <p:cNvSpPr txBox="1"/>
          <p:nvPr/>
        </p:nvSpPr>
        <p:spPr>
          <a:xfrm>
            <a:off x="4123016" y="5286680"/>
            <a:ext cx="3945967" cy="1015663"/>
          </a:xfrm>
          <a:prstGeom prst="rect">
            <a:avLst/>
          </a:prstGeom>
          <a:noFill/>
        </p:spPr>
        <p:txBody>
          <a:bodyPr wrap="square" rtlCol="0">
            <a:spAutoFit/>
          </a:bodyPr>
          <a:lstStyle/>
          <a:p>
            <a:pPr algn="ctr"/>
            <a:r>
              <a:rPr lang="en-CA" sz="6000" dirty="0" smtClean="0">
                <a:solidFill>
                  <a:srgbClr val="C00000"/>
                </a:solidFill>
              </a:rPr>
              <a:t>$ 37 726</a:t>
            </a:r>
            <a:endParaRPr lang="en-CA" sz="6000" dirty="0">
              <a:solidFill>
                <a:srgbClr val="C00000"/>
              </a:solidFill>
            </a:endParaRPr>
          </a:p>
        </p:txBody>
      </p:sp>
    </p:spTree>
    <p:extLst>
      <p:ext uri="{BB962C8B-B14F-4D97-AF65-F5344CB8AC3E}">
        <p14:creationId xmlns:p14="http://schemas.microsoft.com/office/powerpoint/2010/main" val="23164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51" y="351017"/>
            <a:ext cx="11430508" cy="1325563"/>
          </a:xfrm>
        </p:spPr>
        <p:txBody>
          <a:bodyPr>
            <a:noAutofit/>
          </a:bodyPr>
          <a:lstStyle/>
          <a:p>
            <a:pPr algn="ctr"/>
            <a:r>
              <a:rPr lang="en-CA" sz="6000" b="1" dirty="0">
                <a:solidFill>
                  <a:schemeClr val="accent4">
                    <a:lumMod val="75000"/>
                  </a:schemeClr>
                </a:solidFill>
                <a:effectLst>
                  <a:outerShdw blurRad="38100" dist="38100" dir="2700000" algn="tl">
                    <a:srgbClr val="000000">
                      <a:alpha val="43137"/>
                    </a:srgbClr>
                  </a:outerShdw>
                </a:effectLst>
              </a:rPr>
              <a:t>Financial Considerations Document </a:t>
            </a:r>
          </a:p>
        </p:txBody>
      </p:sp>
      <p:sp>
        <p:nvSpPr>
          <p:cNvPr id="3" name="Rectangle 2"/>
          <p:cNvSpPr/>
          <p:nvPr/>
        </p:nvSpPr>
        <p:spPr>
          <a:xfrm>
            <a:off x="3161342" y="1324514"/>
            <a:ext cx="5869315" cy="1323439"/>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8000" b="1" cap="none" spc="0" dirty="0" smtClean="0">
                <a:ln/>
                <a:solidFill>
                  <a:schemeClr val="accent4"/>
                </a:solidFill>
                <a:effectLst/>
              </a:rPr>
              <a:t>$ 122 </a:t>
            </a:r>
            <a:r>
              <a:rPr lang="en-US" sz="8000" b="1" dirty="0" smtClean="0">
                <a:ln/>
                <a:solidFill>
                  <a:schemeClr val="accent4"/>
                </a:solidFill>
              </a:rPr>
              <a:t>30</a:t>
            </a:r>
            <a:r>
              <a:rPr lang="en-US" sz="8000" b="1" dirty="0">
                <a:ln/>
                <a:solidFill>
                  <a:schemeClr val="accent4"/>
                </a:solidFill>
              </a:rPr>
              <a:t>2</a:t>
            </a:r>
            <a:endParaRPr lang="en-US" sz="8000" b="1" cap="none" spc="0" dirty="0">
              <a:ln/>
              <a:solidFill>
                <a:schemeClr val="accent4"/>
              </a:solidFill>
              <a:effectLst/>
            </a:endParaRPr>
          </a:p>
        </p:txBody>
      </p:sp>
      <p:sp>
        <p:nvSpPr>
          <p:cNvPr id="4" name="TextBox 3"/>
          <p:cNvSpPr txBox="1"/>
          <p:nvPr/>
        </p:nvSpPr>
        <p:spPr>
          <a:xfrm>
            <a:off x="4773478" y="2635441"/>
            <a:ext cx="4551647" cy="1015663"/>
          </a:xfrm>
          <a:prstGeom prst="rect">
            <a:avLst/>
          </a:prstGeom>
          <a:noFill/>
        </p:spPr>
        <p:txBody>
          <a:bodyPr wrap="square" rtlCol="0">
            <a:spAutoFit/>
          </a:bodyPr>
          <a:lstStyle/>
          <a:p>
            <a:r>
              <a:rPr lang="en-CA" sz="6000" dirty="0" smtClean="0">
                <a:solidFill>
                  <a:schemeClr val="accent2">
                    <a:lumMod val="75000"/>
                  </a:schemeClr>
                </a:solidFill>
              </a:rPr>
              <a:t>$ 38 049</a:t>
            </a:r>
            <a:endParaRPr lang="en-CA" sz="6000" dirty="0">
              <a:solidFill>
                <a:schemeClr val="accent2">
                  <a:lumMod val="75000"/>
                </a:schemeClr>
              </a:solidFill>
            </a:endParaRPr>
          </a:p>
        </p:txBody>
      </p:sp>
      <p:sp>
        <p:nvSpPr>
          <p:cNvPr id="6" name="TextBox 5"/>
          <p:cNvSpPr txBox="1"/>
          <p:nvPr/>
        </p:nvSpPr>
        <p:spPr>
          <a:xfrm>
            <a:off x="3688597" y="5021451"/>
            <a:ext cx="5067945" cy="1015663"/>
          </a:xfrm>
          <a:prstGeom prst="rect">
            <a:avLst/>
          </a:prstGeom>
          <a:noFill/>
        </p:spPr>
        <p:txBody>
          <a:bodyPr wrap="square" rtlCol="0">
            <a:spAutoFit/>
          </a:bodyPr>
          <a:lstStyle/>
          <a:p>
            <a:pPr algn="ctr"/>
            <a:r>
              <a:rPr lang="en-CA" sz="6000" dirty="0" smtClean="0">
                <a:solidFill>
                  <a:srgbClr val="C00000"/>
                </a:solidFill>
              </a:rPr>
              <a:t>$ 8 500</a:t>
            </a:r>
            <a:endParaRPr lang="en-CA" sz="6000" dirty="0">
              <a:solidFill>
                <a:srgbClr val="C00000"/>
              </a:solidFill>
            </a:endParaRPr>
          </a:p>
        </p:txBody>
      </p:sp>
      <p:pic>
        <p:nvPicPr>
          <p:cNvPr id="7" name="Picture 6"/>
          <p:cNvPicPr>
            <a:picLocks noChangeAspect="1"/>
          </p:cNvPicPr>
          <p:nvPr/>
        </p:nvPicPr>
        <p:blipFill>
          <a:blip r:embed="rId3"/>
          <a:stretch>
            <a:fillRect/>
          </a:stretch>
        </p:blipFill>
        <p:spPr>
          <a:xfrm>
            <a:off x="3576675" y="3269385"/>
            <a:ext cx="5291787" cy="2133785"/>
          </a:xfrm>
          <a:prstGeom prst="rect">
            <a:avLst/>
          </a:prstGeom>
        </p:spPr>
      </p:pic>
    </p:spTree>
    <p:extLst>
      <p:ext uri="{BB962C8B-B14F-4D97-AF65-F5344CB8AC3E}">
        <p14:creationId xmlns:p14="http://schemas.microsoft.com/office/powerpoint/2010/main" val="424704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792" y="365125"/>
            <a:ext cx="11005008" cy="1325563"/>
          </a:xfrm>
        </p:spPr>
        <p:txBody>
          <a:bodyPr>
            <a:noAutofit/>
          </a:bodyPr>
          <a:lstStyle/>
          <a:p>
            <a:pPr algn="ctr"/>
            <a:r>
              <a:rPr lang="en-CA" sz="6000" b="1" dirty="0">
                <a:solidFill>
                  <a:schemeClr val="accent4">
                    <a:lumMod val="75000"/>
                  </a:schemeClr>
                </a:solidFill>
                <a:effectLst>
                  <a:outerShdw blurRad="38100" dist="38100" dir="2700000" algn="tl">
                    <a:srgbClr val="000000">
                      <a:alpha val="43137"/>
                    </a:srgbClr>
                  </a:outerShdw>
                </a:effectLst>
              </a:rPr>
              <a:t>Financial Considerations Document </a:t>
            </a:r>
          </a:p>
        </p:txBody>
      </p:sp>
      <p:sp>
        <p:nvSpPr>
          <p:cNvPr id="3" name="Rectangle 2"/>
          <p:cNvSpPr/>
          <p:nvPr/>
        </p:nvSpPr>
        <p:spPr>
          <a:xfrm>
            <a:off x="1122260" y="3266760"/>
            <a:ext cx="9051009"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smtClean="0">
                <a:ln/>
                <a:solidFill>
                  <a:schemeClr val="accent4"/>
                </a:solidFill>
                <a:effectLst/>
              </a:rPr>
              <a:t>$ 113 802 </a:t>
            </a:r>
            <a:endParaRPr lang="en-US" sz="9600" b="1" cap="none" spc="0" dirty="0">
              <a:ln/>
              <a:solidFill>
                <a:schemeClr val="accent4"/>
              </a:solidFill>
              <a:effectLst/>
            </a:endParaRPr>
          </a:p>
        </p:txBody>
      </p:sp>
      <p:sp>
        <p:nvSpPr>
          <p:cNvPr id="4" name="TextBox 3"/>
          <p:cNvSpPr txBox="1"/>
          <p:nvPr/>
        </p:nvSpPr>
        <p:spPr>
          <a:xfrm>
            <a:off x="1122260" y="1940299"/>
            <a:ext cx="9897035" cy="923330"/>
          </a:xfrm>
          <a:prstGeom prst="rect">
            <a:avLst/>
          </a:prstGeom>
          <a:noFill/>
        </p:spPr>
        <p:txBody>
          <a:bodyPr wrap="square" rtlCol="0">
            <a:spAutoFit/>
          </a:bodyPr>
          <a:lstStyle/>
          <a:p>
            <a:pPr algn="ctr"/>
            <a:r>
              <a:rPr lang="en-CA" sz="5400" b="1" dirty="0" smtClean="0">
                <a:solidFill>
                  <a:schemeClr val="accent4">
                    <a:lumMod val="60000"/>
                    <a:lumOff val="40000"/>
                  </a:schemeClr>
                </a:solidFill>
              </a:rPr>
              <a:t>Possible annual </a:t>
            </a:r>
            <a:r>
              <a:rPr lang="en-CA" sz="5400" b="1" dirty="0">
                <a:solidFill>
                  <a:schemeClr val="accent4">
                    <a:lumMod val="60000"/>
                    <a:lumOff val="40000"/>
                  </a:schemeClr>
                </a:solidFill>
              </a:rPr>
              <a:t>s</a:t>
            </a:r>
            <a:r>
              <a:rPr lang="en-CA" sz="5400" b="1" dirty="0" smtClean="0">
                <a:solidFill>
                  <a:schemeClr val="accent4">
                    <a:lumMod val="60000"/>
                    <a:lumOff val="40000"/>
                  </a:schemeClr>
                </a:solidFill>
              </a:rPr>
              <a:t>avings</a:t>
            </a:r>
            <a:endParaRPr lang="en-CA" sz="5400" b="1" dirty="0">
              <a:solidFill>
                <a:schemeClr val="accent4">
                  <a:lumMod val="60000"/>
                  <a:lumOff val="40000"/>
                </a:schemeClr>
              </a:solidFill>
            </a:endParaRPr>
          </a:p>
        </p:txBody>
      </p:sp>
    </p:spTree>
    <p:extLst>
      <p:ext uri="{BB962C8B-B14F-4D97-AF65-F5344CB8AC3E}">
        <p14:creationId xmlns:p14="http://schemas.microsoft.com/office/powerpoint/2010/main" val="52522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3098"/>
            <a:ext cx="10515600" cy="1325563"/>
          </a:xfrm>
        </p:spPr>
        <p:txBody>
          <a:bodyPr>
            <a:noAutofit/>
          </a:bodyPr>
          <a:lstStyle/>
          <a:p>
            <a:pPr algn="ctr"/>
            <a:r>
              <a:rPr lang="en-CA" sz="5400" b="1" dirty="0">
                <a:solidFill>
                  <a:schemeClr val="accent4">
                    <a:lumMod val="75000"/>
                  </a:schemeClr>
                </a:solidFill>
                <a:effectLst>
                  <a:outerShdw blurRad="38100" dist="38100" dir="2700000" algn="tl">
                    <a:srgbClr val="000000">
                      <a:alpha val="43137"/>
                    </a:srgbClr>
                  </a:outerShdw>
                </a:effectLst>
              </a:rPr>
              <a:t>Financial Considerations Document</a:t>
            </a:r>
            <a:br>
              <a:rPr lang="en-CA" sz="5400" b="1" dirty="0">
                <a:solidFill>
                  <a:schemeClr val="accent4">
                    <a:lumMod val="75000"/>
                  </a:schemeClr>
                </a:solidFill>
                <a:effectLst>
                  <a:outerShdw blurRad="38100" dist="38100" dir="2700000" algn="tl">
                    <a:srgbClr val="000000">
                      <a:alpha val="43137"/>
                    </a:srgbClr>
                  </a:outerShdw>
                </a:effectLst>
              </a:rPr>
            </a:br>
            <a:r>
              <a:rPr lang="en-CA" sz="5400" b="1" dirty="0" smtClean="0">
                <a:solidFill>
                  <a:schemeClr val="accent4">
                    <a:lumMod val="75000"/>
                  </a:schemeClr>
                </a:solidFill>
                <a:effectLst>
                  <a:outerShdw blurRad="38100" dist="38100" dir="2700000" algn="tl">
                    <a:srgbClr val="000000">
                      <a:alpha val="43137"/>
                    </a:srgbClr>
                  </a:outerShdw>
                </a:effectLst>
              </a:rPr>
              <a:t>One-Time Cost Avoidance</a:t>
            </a:r>
            <a:r>
              <a:rPr lang="en-CA" sz="5400" b="1" dirty="0">
                <a:solidFill>
                  <a:schemeClr val="accent4">
                    <a:lumMod val="75000"/>
                  </a:schemeClr>
                </a:solidFill>
                <a:effectLst>
                  <a:outerShdw blurRad="38100" dist="38100" dir="2700000" algn="tl">
                    <a:srgbClr val="000000">
                      <a:alpha val="43137"/>
                    </a:srgbClr>
                  </a:outerShdw>
                </a:effectLst>
              </a:rPr>
              <a:t/>
            </a:r>
            <a:br>
              <a:rPr lang="en-CA" sz="5400" b="1" dirty="0">
                <a:solidFill>
                  <a:schemeClr val="accent4">
                    <a:lumMod val="75000"/>
                  </a:schemeClr>
                </a:solidFill>
                <a:effectLst>
                  <a:outerShdw blurRad="38100" dist="38100" dir="2700000" algn="tl">
                    <a:srgbClr val="000000">
                      <a:alpha val="43137"/>
                    </a:srgbClr>
                  </a:outerShdw>
                </a:effectLst>
              </a:rPr>
            </a:br>
            <a:endParaRPr lang="en-CA" sz="5400" b="1" dirty="0">
              <a:solidFill>
                <a:schemeClr val="accent4">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CA" sz="3200" dirty="0" smtClean="0">
                <a:solidFill>
                  <a:schemeClr val="accent4">
                    <a:lumMod val="60000"/>
                    <a:lumOff val="40000"/>
                  </a:schemeClr>
                </a:solidFill>
              </a:rPr>
              <a:t>The capital improvements list include:</a:t>
            </a:r>
          </a:p>
          <a:p>
            <a:r>
              <a:rPr lang="en-CA" sz="3200" dirty="0" smtClean="0">
                <a:solidFill>
                  <a:schemeClr val="accent4">
                    <a:lumMod val="60000"/>
                    <a:lumOff val="40000"/>
                  </a:schemeClr>
                </a:solidFill>
              </a:rPr>
              <a:t>Siding Replacement</a:t>
            </a:r>
          </a:p>
          <a:p>
            <a:r>
              <a:rPr lang="en-CA" sz="3200" dirty="0" smtClean="0">
                <a:solidFill>
                  <a:schemeClr val="accent4">
                    <a:lumMod val="60000"/>
                    <a:lumOff val="40000"/>
                  </a:schemeClr>
                </a:solidFill>
              </a:rPr>
              <a:t>Elevator and Accessibility</a:t>
            </a:r>
          </a:p>
          <a:p>
            <a:r>
              <a:rPr lang="en-CA" sz="3200" dirty="0" smtClean="0">
                <a:solidFill>
                  <a:schemeClr val="accent4">
                    <a:lumMod val="60000"/>
                    <a:lumOff val="40000"/>
                  </a:schemeClr>
                </a:solidFill>
              </a:rPr>
              <a:t>Ventilation System</a:t>
            </a:r>
          </a:p>
          <a:p>
            <a:r>
              <a:rPr lang="en-CA" sz="3200" dirty="0" smtClean="0">
                <a:solidFill>
                  <a:schemeClr val="accent4">
                    <a:lumMod val="60000"/>
                    <a:lumOff val="40000"/>
                  </a:schemeClr>
                </a:solidFill>
              </a:rPr>
              <a:t>Power Distribution, Panels and receptacles Upgrade</a:t>
            </a:r>
          </a:p>
          <a:p>
            <a:r>
              <a:rPr lang="en-CA" sz="3200" dirty="0" smtClean="0">
                <a:solidFill>
                  <a:schemeClr val="accent4">
                    <a:lumMod val="60000"/>
                    <a:lumOff val="40000"/>
                  </a:schemeClr>
                </a:solidFill>
              </a:rPr>
              <a:t>Upgrading Old Ceiling and Lighting</a:t>
            </a:r>
          </a:p>
          <a:p>
            <a:r>
              <a:rPr lang="en-CA" sz="3200" dirty="0" smtClean="0">
                <a:solidFill>
                  <a:schemeClr val="accent4">
                    <a:lumMod val="60000"/>
                    <a:lumOff val="40000"/>
                  </a:schemeClr>
                </a:solidFill>
              </a:rPr>
              <a:t>Curbing and Driveway Refinishing</a:t>
            </a:r>
            <a:endParaRPr lang="en-CA" sz="3200" dirty="0">
              <a:solidFill>
                <a:schemeClr val="accent4">
                  <a:lumMod val="60000"/>
                  <a:lumOff val="40000"/>
                </a:schemeClr>
              </a:solidFill>
            </a:endParaRPr>
          </a:p>
        </p:txBody>
      </p:sp>
      <p:cxnSp>
        <p:nvCxnSpPr>
          <p:cNvPr id="5" name="Straight Connector 4"/>
          <p:cNvCxnSpPr/>
          <p:nvPr/>
        </p:nvCxnSpPr>
        <p:spPr>
          <a:xfrm>
            <a:off x="1425844" y="3165489"/>
            <a:ext cx="3750590" cy="3099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838200" y="3796836"/>
            <a:ext cx="3785944" cy="91448"/>
          </a:xfrm>
          <a:prstGeom prst="rect">
            <a:avLst/>
          </a:prstGeom>
        </p:spPr>
      </p:pic>
      <p:pic>
        <p:nvPicPr>
          <p:cNvPr id="7" name="Picture 6"/>
          <p:cNvPicPr>
            <a:picLocks noChangeAspect="1"/>
          </p:cNvPicPr>
          <p:nvPr/>
        </p:nvPicPr>
        <p:blipFill>
          <a:blip r:embed="rId3"/>
          <a:stretch>
            <a:fillRect/>
          </a:stretch>
        </p:blipFill>
        <p:spPr>
          <a:xfrm>
            <a:off x="1622964" y="4287250"/>
            <a:ext cx="7614025" cy="183914"/>
          </a:xfrm>
          <a:prstGeom prst="rect">
            <a:avLst/>
          </a:prstGeom>
        </p:spPr>
      </p:pic>
      <p:pic>
        <p:nvPicPr>
          <p:cNvPr id="8" name="Picture 7"/>
          <p:cNvPicPr>
            <a:picLocks noChangeAspect="1"/>
          </p:cNvPicPr>
          <p:nvPr/>
        </p:nvPicPr>
        <p:blipFill>
          <a:blip r:embed="rId3"/>
          <a:stretch>
            <a:fillRect/>
          </a:stretch>
        </p:blipFill>
        <p:spPr>
          <a:xfrm>
            <a:off x="1425844" y="4905546"/>
            <a:ext cx="5134297" cy="124017"/>
          </a:xfrm>
          <a:prstGeom prst="rect">
            <a:avLst/>
          </a:prstGeom>
        </p:spPr>
      </p:pic>
      <p:pic>
        <p:nvPicPr>
          <p:cNvPr id="9" name="Picture 8"/>
          <p:cNvPicPr>
            <a:picLocks noChangeAspect="1"/>
          </p:cNvPicPr>
          <p:nvPr/>
        </p:nvPicPr>
        <p:blipFill>
          <a:blip r:embed="rId3"/>
          <a:stretch>
            <a:fillRect/>
          </a:stretch>
        </p:blipFill>
        <p:spPr>
          <a:xfrm>
            <a:off x="1583005" y="5445504"/>
            <a:ext cx="4819973" cy="116425"/>
          </a:xfrm>
          <a:prstGeom prst="rect">
            <a:avLst/>
          </a:prstGeom>
        </p:spPr>
      </p:pic>
    </p:spTree>
    <p:extLst>
      <p:ext uri="{BB962C8B-B14F-4D97-AF65-F5344CB8AC3E}">
        <p14:creationId xmlns:p14="http://schemas.microsoft.com/office/powerpoint/2010/main" val="119300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CA" sz="5400" b="1" dirty="0">
                <a:solidFill>
                  <a:srgbClr val="FFC000">
                    <a:lumMod val="75000"/>
                  </a:srgbClr>
                </a:solidFill>
                <a:effectLst>
                  <a:outerShdw blurRad="38100" dist="38100" dir="2700000" algn="tl">
                    <a:srgbClr val="000000">
                      <a:alpha val="43137"/>
                    </a:srgbClr>
                  </a:outerShdw>
                </a:effectLst>
              </a:rPr>
              <a:t>Financial Considerations Document</a:t>
            </a:r>
            <a:br>
              <a:rPr lang="en-CA" sz="5400" b="1" dirty="0">
                <a:solidFill>
                  <a:srgbClr val="FFC000">
                    <a:lumMod val="75000"/>
                  </a:srgbClr>
                </a:solidFill>
                <a:effectLst>
                  <a:outerShdw blurRad="38100" dist="38100" dir="2700000" algn="tl">
                    <a:srgbClr val="000000">
                      <a:alpha val="43137"/>
                    </a:srgbClr>
                  </a:outerShdw>
                </a:effectLst>
              </a:rPr>
            </a:br>
            <a:r>
              <a:rPr lang="en-CA" sz="5400" b="1" dirty="0">
                <a:solidFill>
                  <a:srgbClr val="FFC000">
                    <a:lumMod val="75000"/>
                  </a:srgbClr>
                </a:solidFill>
                <a:effectLst>
                  <a:outerShdw blurRad="38100" dist="38100" dir="2700000" algn="tl">
                    <a:srgbClr val="000000">
                      <a:alpha val="43137"/>
                    </a:srgbClr>
                  </a:outerShdw>
                </a:effectLst>
              </a:rPr>
              <a:t>One-Time Cost Avoidance</a:t>
            </a:r>
            <a:endParaRPr lang="en-CA" sz="5400" dirty="0"/>
          </a:p>
        </p:txBody>
      </p:sp>
      <p:sp>
        <p:nvSpPr>
          <p:cNvPr id="3" name="Rectangle 2"/>
          <p:cNvSpPr/>
          <p:nvPr/>
        </p:nvSpPr>
        <p:spPr>
          <a:xfrm>
            <a:off x="3542256" y="2383676"/>
            <a:ext cx="5107488" cy="156966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9600" b="1" cap="none" spc="0" dirty="0" smtClean="0">
                <a:ln/>
                <a:solidFill>
                  <a:schemeClr val="accent4"/>
                </a:solidFill>
                <a:effectLst/>
              </a:rPr>
              <a:t>$ 573 000</a:t>
            </a:r>
            <a:endParaRPr lang="en-US" sz="9600" b="1" cap="none" spc="0" dirty="0">
              <a:ln/>
              <a:solidFill>
                <a:schemeClr val="accent4"/>
              </a:solidFill>
              <a:effectLst/>
            </a:endParaRPr>
          </a:p>
        </p:txBody>
      </p:sp>
      <p:cxnSp>
        <p:nvCxnSpPr>
          <p:cNvPr id="5" name="Straight Connector 4"/>
          <p:cNvCxnSpPr/>
          <p:nvPr/>
        </p:nvCxnSpPr>
        <p:spPr>
          <a:xfrm>
            <a:off x="3386616" y="236422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Multiply 5"/>
          <p:cNvSpPr/>
          <p:nvPr/>
        </p:nvSpPr>
        <p:spPr>
          <a:xfrm>
            <a:off x="3221710" y="1271612"/>
            <a:ext cx="5252936" cy="3793787"/>
          </a:xfrm>
          <a:prstGeom prst="mathMultiply">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2685736" y="4172847"/>
            <a:ext cx="6324883" cy="1785104"/>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smtClean="0">
                <a:ln/>
                <a:solidFill>
                  <a:srgbClr val="C00000"/>
                </a:solidFill>
                <a:effectLst/>
              </a:rPr>
              <a:t>$</a:t>
            </a:r>
            <a:r>
              <a:rPr lang="en-US" sz="11000" b="1" cap="none" spc="0" dirty="0" smtClean="0">
                <a:ln/>
                <a:solidFill>
                  <a:srgbClr val="C00000"/>
                </a:solidFill>
                <a:effectLst/>
              </a:rPr>
              <a:t>37</a:t>
            </a:r>
            <a:r>
              <a:rPr lang="en-US" sz="9600" b="1" cap="none" spc="0" dirty="0" smtClean="0">
                <a:ln/>
                <a:solidFill>
                  <a:srgbClr val="C00000"/>
                </a:solidFill>
                <a:effectLst/>
              </a:rPr>
              <a:t> 000</a:t>
            </a:r>
            <a:endParaRPr lang="en-US" sz="9600" b="1" cap="none" spc="0" dirty="0">
              <a:ln/>
              <a:solidFill>
                <a:srgbClr val="C00000"/>
              </a:solidFill>
              <a:effectLst/>
            </a:endParaRPr>
          </a:p>
        </p:txBody>
      </p:sp>
    </p:spTree>
    <p:extLst>
      <p:ext uri="{BB962C8B-B14F-4D97-AF65-F5344CB8AC3E}">
        <p14:creationId xmlns:p14="http://schemas.microsoft.com/office/powerpoint/2010/main" val="351131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CA" sz="8800" b="1" dirty="0" smtClean="0">
                <a:solidFill>
                  <a:schemeClr val="accent2">
                    <a:lumMod val="50000"/>
                  </a:schemeClr>
                </a:solidFill>
                <a:effectLst>
                  <a:outerShdw blurRad="38100" dist="38100" dir="2700000" algn="tl">
                    <a:srgbClr val="000000">
                      <a:alpha val="43137"/>
                    </a:srgbClr>
                  </a:outerShdw>
                </a:effectLst>
              </a:rPr>
              <a:t>Voices of the Future</a:t>
            </a:r>
            <a:endParaRPr lang="en-CA" sz="8800" b="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6363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981" y="322013"/>
            <a:ext cx="10515600" cy="1325563"/>
          </a:xfrm>
        </p:spPr>
        <p:txBody>
          <a:bodyPr>
            <a:normAutofit/>
          </a:bodyPr>
          <a:lstStyle/>
          <a:p>
            <a:pPr algn="ctr"/>
            <a:r>
              <a:rPr lang="en-US" sz="7200" b="1" dirty="0" smtClean="0">
                <a:solidFill>
                  <a:schemeClr val="accent2">
                    <a:lumMod val="75000"/>
                  </a:schemeClr>
                </a:solidFill>
                <a:effectLst>
                  <a:outerShdw blurRad="38100" dist="38100" dir="2700000" algn="tl">
                    <a:srgbClr val="000000">
                      <a:alpha val="43137"/>
                    </a:srgbClr>
                  </a:outerShdw>
                </a:effectLst>
              </a:rPr>
              <a:t>Hear it from the Students</a:t>
            </a:r>
            <a:endParaRPr lang="en-US" sz="7200" b="1" dirty="0">
              <a:solidFill>
                <a:schemeClr val="accent2">
                  <a:lumMod val="75000"/>
                </a:schemeClr>
              </a:solidFill>
              <a:effectLst>
                <a:outerShdw blurRad="38100" dist="38100" dir="2700000" algn="tl">
                  <a:srgbClr val="000000">
                    <a:alpha val="43137"/>
                  </a:srgbClr>
                </a:outerShdw>
              </a:effectLst>
            </a:endParaRPr>
          </a:p>
        </p:txBody>
      </p:sp>
      <p:sp>
        <p:nvSpPr>
          <p:cNvPr id="5" name="TextBox 4"/>
          <p:cNvSpPr txBox="1"/>
          <p:nvPr/>
        </p:nvSpPr>
        <p:spPr>
          <a:xfrm>
            <a:off x="364787" y="1647576"/>
            <a:ext cx="11489987" cy="4216539"/>
          </a:xfrm>
          <a:prstGeom prst="rect">
            <a:avLst/>
          </a:prstGeom>
          <a:noFill/>
        </p:spPr>
        <p:txBody>
          <a:bodyPr wrap="square" rtlCol="0">
            <a:spAutoFit/>
          </a:bodyPr>
          <a:lstStyle/>
          <a:p>
            <a:r>
              <a:rPr lang="en-CA" sz="4800" b="1" dirty="0" smtClean="0">
                <a:solidFill>
                  <a:schemeClr val="accent2">
                    <a:lumMod val="60000"/>
                    <a:lumOff val="40000"/>
                  </a:schemeClr>
                </a:solidFill>
              </a:rPr>
              <a:t>What our Students like:</a:t>
            </a:r>
          </a:p>
          <a:p>
            <a:pPr marL="742950" lvl="1" indent="-285750">
              <a:buFont typeface="Arial" panose="020B0604020202020204" pitchFamily="34" charset="0"/>
              <a:buChar char="•"/>
            </a:pPr>
            <a:r>
              <a:rPr lang="en-CA" sz="4400" b="1" dirty="0" smtClean="0">
                <a:solidFill>
                  <a:schemeClr val="accent2">
                    <a:lumMod val="60000"/>
                    <a:lumOff val="40000"/>
                  </a:schemeClr>
                </a:solidFill>
              </a:rPr>
              <a:t>41% liked subjects: Math, Gym, or Art</a:t>
            </a:r>
          </a:p>
          <a:p>
            <a:pPr marL="742950" lvl="1" indent="-285750">
              <a:buFont typeface="Arial" panose="020B0604020202020204" pitchFamily="34" charset="0"/>
              <a:buChar char="•"/>
            </a:pPr>
            <a:r>
              <a:rPr lang="en-CA" sz="4400" b="1" dirty="0" smtClean="0">
                <a:solidFill>
                  <a:schemeClr val="accent2">
                    <a:lumMod val="60000"/>
                    <a:lumOff val="40000"/>
                  </a:schemeClr>
                </a:solidFill>
              </a:rPr>
              <a:t>18% liked class specific activities: Star student, Morning Message</a:t>
            </a:r>
          </a:p>
          <a:p>
            <a:pPr marL="742950" lvl="1" indent="-285750">
              <a:buFont typeface="Arial" panose="020B0604020202020204" pitchFamily="34" charset="0"/>
              <a:buChar char="•"/>
            </a:pPr>
            <a:r>
              <a:rPr lang="en-CA" sz="4400" b="1" dirty="0" smtClean="0">
                <a:solidFill>
                  <a:schemeClr val="accent2">
                    <a:lumMod val="60000"/>
                    <a:lumOff val="40000"/>
                  </a:schemeClr>
                </a:solidFill>
              </a:rPr>
              <a:t>41% liked school wide activities: Clusters, Running club, our improved playground</a:t>
            </a:r>
          </a:p>
        </p:txBody>
      </p:sp>
    </p:spTree>
    <p:extLst>
      <p:ext uri="{BB962C8B-B14F-4D97-AF65-F5344CB8AC3E}">
        <p14:creationId xmlns:p14="http://schemas.microsoft.com/office/powerpoint/2010/main" val="735120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a:solidFill>
                  <a:srgbClr val="ED7D31">
                    <a:lumMod val="75000"/>
                  </a:srgbClr>
                </a:solidFill>
                <a:effectLst>
                  <a:outerShdw blurRad="38100" dist="38100" dir="2700000" algn="tl">
                    <a:srgbClr val="000000">
                      <a:alpha val="43137"/>
                    </a:srgbClr>
                  </a:outerShdw>
                </a:effectLst>
              </a:rPr>
              <a:t>Hear it from the Students</a:t>
            </a:r>
            <a:endParaRPr lang="en-CA" sz="7200" dirty="0"/>
          </a:p>
        </p:txBody>
      </p:sp>
      <p:sp>
        <p:nvSpPr>
          <p:cNvPr id="3" name="Content Placeholder 2"/>
          <p:cNvSpPr>
            <a:spLocks noGrp="1"/>
          </p:cNvSpPr>
          <p:nvPr>
            <p:ph idx="1"/>
          </p:nvPr>
        </p:nvSpPr>
        <p:spPr/>
        <p:txBody>
          <a:bodyPr>
            <a:normAutofit/>
          </a:bodyPr>
          <a:lstStyle/>
          <a:p>
            <a:r>
              <a:rPr lang="en-CA" sz="5400" b="1" dirty="0">
                <a:solidFill>
                  <a:schemeClr val="accent2">
                    <a:lumMod val="60000"/>
                    <a:lumOff val="40000"/>
                  </a:schemeClr>
                </a:solidFill>
              </a:rPr>
              <a:t>What our students disliked</a:t>
            </a:r>
            <a:r>
              <a:rPr lang="en-CA" sz="5400" b="1" dirty="0" smtClean="0">
                <a:solidFill>
                  <a:schemeClr val="accent2">
                    <a:lumMod val="60000"/>
                    <a:lumOff val="40000"/>
                  </a:schemeClr>
                </a:solidFill>
              </a:rPr>
              <a:t>:</a:t>
            </a:r>
            <a:endParaRPr lang="en-CA" sz="5400" b="1" dirty="0">
              <a:solidFill>
                <a:schemeClr val="accent2">
                  <a:lumMod val="60000"/>
                  <a:lumOff val="40000"/>
                </a:schemeClr>
              </a:solidFill>
            </a:endParaRPr>
          </a:p>
          <a:p>
            <a:pPr marL="742950" lvl="1" indent="-285750"/>
            <a:r>
              <a:rPr lang="en-CA" sz="4000" b="1" dirty="0">
                <a:solidFill>
                  <a:schemeClr val="accent2">
                    <a:lumMod val="60000"/>
                    <a:lumOff val="40000"/>
                  </a:schemeClr>
                </a:solidFill>
              </a:rPr>
              <a:t>  46% disliked NOTHING. </a:t>
            </a:r>
          </a:p>
          <a:p>
            <a:pPr marL="914400" lvl="1" indent="-457200"/>
            <a:r>
              <a:rPr lang="en-CA" sz="4000" b="1" dirty="0">
                <a:solidFill>
                  <a:schemeClr val="accent2">
                    <a:lumMod val="60000"/>
                    <a:lumOff val="40000"/>
                  </a:schemeClr>
                </a:solidFill>
              </a:rPr>
              <a:t>11% disliked outside of school stuff that affected their day </a:t>
            </a:r>
          </a:p>
          <a:p>
            <a:pPr marL="914400" lvl="1" indent="-457200"/>
            <a:r>
              <a:rPr lang="en-CA" sz="4000" b="1" dirty="0">
                <a:solidFill>
                  <a:schemeClr val="accent2">
                    <a:lumMod val="60000"/>
                    <a:lumOff val="40000"/>
                  </a:schemeClr>
                </a:solidFill>
              </a:rPr>
              <a:t>The remainder was a </a:t>
            </a:r>
            <a:r>
              <a:rPr lang="en-CA" sz="4000" b="1" dirty="0" err="1">
                <a:solidFill>
                  <a:schemeClr val="accent2">
                    <a:lumMod val="60000"/>
                    <a:lumOff val="40000"/>
                  </a:schemeClr>
                </a:solidFill>
              </a:rPr>
              <a:t>mis</a:t>
            </a:r>
            <a:r>
              <a:rPr lang="en-CA" sz="4000" b="1" dirty="0">
                <a:solidFill>
                  <a:schemeClr val="accent2">
                    <a:lumMod val="60000"/>
                    <a:lumOff val="40000"/>
                  </a:schemeClr>
                </a:solidFill>
              </a:rPr>
              <a:t>-mash of items, Gym, playing with Lego, etc..</a:t>
            </a:r>
          </a:p>
          <a:p>
            <a:endParaRPr lang="en-CA" dirty="0"/>
          </a:p>
        </p:txBody>
      </p:sp>
    </p:spTree>
    <p:extLst>
      <p:ext uri="{BB962C8B-B14F-4D97-AF65-F5344CB8AC3E}">
        <p14:creationId xmlns:p14="http://schemas.microsoft.com/office/powerpoint/2010/main" val="120553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CA" sz="7200" b="1" dirty="0" smtClean="0">
                <a:solidFill>
                  <a:schemeClr val="accent6">
                    <a:lumMod val="40000"/>
                    <a:lumOff val="60000"/>
                  </a:schemeClr>
                </a:solidFill>
                <a:effectLst>
                  <a:outerShdw blurRad="38100" dist="38100" dir="2700000" algn="tl">
                    <a:srgbClr val="000000">
                      <a:alpha val="43137"/>
                    </a:srgbClr>
                  </a:outerShdw>
                </a:effectLst>
              </a:rPr>
              <a:t>Burton Summary</a:t>
            </a:r>
            <a:endParaRPr lang="en-CA" sz="7200" b="1" dirty="0">
              <a:solidFill>
                <a:schemeClr val="accent6">
                  <a:lumMod val="40000"/>
                  <a:lumOff val="6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noFill/>
        </p:spPr>
        <p:txBody>
          <a:bodyPr vert="horz" lIns="91440" tIns="45720" rIns="91440" bIns="45720" rtlCol="0" anchor="t">
            <a:normAutofit/>
          </a:bodyPr>
          <a:lstStyle/>
          <a:p>
            <a:r>
              <a:rPr lang="en-CA" dirty="0">
                <a:solidFill>
                  <a:schemeClr val="accent6">
                    <a:lumMod val="40000"/>
                    <a:lumOff val="60000"/>
                  </a:schemeClr>
                </a:solidFill>
              </a:rPr>
              <a:t> Impact on </a:t>
            </a:r>
            <a:r>
              <a:rPr lang="en-CA" dirty="0" smtClean="0">
                <a:solidFill>
                  <a:schemeClr val="accent6">
                    <a:lumMod val="40000"/>
                    <a:lumOff val="60000"/>
                  </a:schemeClr>
                </a:solidFill>
              </a:rPr>
              <a:t>Community:</a:t>
            </a:r>
            <a:endParaRPr lang="en-CA" dirty="0">
              <a:solidFill>
                <a:schemeClr val="accent6">
                  <a:lumMod val="40000"/>
                  <a:lumOff val="60000"/>
                </a:schemeClr>
              </a:solidFill>
            </a:endParaRPr>
          </a:p>
          <a:p>
            <a:pPr lvl="1"/>
            <a:r>
              <a:rPr lang="en-CA" dirty="0">
                <a:solidFill>
                  <a:schemeClr val="accent6">
                    <a:lumMod val="40000"/>
                    <a:lumOff val="60000"/>
                  </a:schemeClr>
                </a:solidFill>
              </a:rPr>
              <a:t>Closing Burton school will significantly change the demographics of Burton. </a:t>
            </a:r>
          </a:p>
          <a:p>
            <a:pPr lvl="1"/>
            <a:r>
              <a:rPr lang="en-CA" dirty="0">
                <a:solidFill>
                  <a:schemeClr val="accent6">
                    <a:lumMod val="40000"/>
                    <a:lumOff val="60000"/>
                  </a:schemeClr>
                </a:solidFill>
              </a:rPr>
              <a:t>Currently we are an ideal young family community. </a:t>
            </a:r>
          </a:p>
          <a:p>
            <a:r>
              <a:rPr lang="en-CA" dirty="0">
                <a:solidFill>
                  <a:schemeClr val="accent6">
                    <a:lumMod val="40000"/>
                    <a:lumOff val="60000"/>
                  </a:schemeClr>
                </a:solidFill>
              </a:rPr>
              <a:t>Cost to  District: </a:t>
            </a:r>
          </a:p>
          <a:p>
            <a:pPr lvl="1"/>
            <a:r>
              <a:rPr lang="en-CA" dirty="0">
                <a:solidFill>
                  <a:schemeClr val="accent6">
                    <a:lumMod val="40000"/>
                    <a:lumOff val="60000"/>
                  </a:schemeClr>
                </a:solidFill>
              </a:rPr>
              <a:t>District is looking to save 8.3% of our little school budget which is inconsequential to the Districts overall budget.</a:t>
            </a:r>
          </a:p>
          <a:p>
            <a:r>
              <a:rPr lang="en-CA" dirty="0">
                <a:solidFill>
                  <a:schemeClr val="accent6">
                    <a:lumMod val="40000"/>
                    <a:lumOff val="60000"/>
                  </a:schemeClr>
                </a:solidFill>
              </a:rPr>
              <a:t>Amazing </a:t>
            </a:r>
            <a:r>
              <a:rPr lang="en-CA" dirty="0" smtClean="0">
                <a:solidFill>
                  <a:schemeClr val="accent6">
                    <a:lumMod val="40000"/>
                    <a:lumOff val="60000"/>
                  </a:schemeClr>
                </a:solidFill>
              </a:rPr>
              <a:t>Quality </a:t>
            </a:r>
            <a:r>
              <a:rPr lang="en-CA" dirty="0">
                <a:solidFill>
                  <a:schemeClr val="accent6">
                    <a:lumMod val="40000"/>
                    <a:lumOff val="60000"/>
                  </a:schemeClr>
                </a:solidFill>
              </a:rPr>
              <a:t>of </a:t>
            </a:r>
            <a:r>
              <a:rPr lang="en-CA" dirty="0" smtClean="0">
                <a:solidFill>
                  <a:schemeClr val="accent6">
                    <a:lumMod val="40000"/>
                    <a:lumOff val="60000"/>
                  </a:schemeClr>
                </a:solidFill>
              </a:rPr>
              <a:t>Education: </a:t>
            </a:r>
            <a:endParaRPr lang="en-CA" dirty="0">
              <a:solidFill>
                <a:schemeClr val="accent6">
                  <a:lumMod val="40000"/>
                  <a:lumOff val="60000"/>
                </a:schemeClr>
              </a:solidFill>
            </a:endParaRPr>
          </a:p>
          <a:p>
            <a:pPr lvl="1"/>
            <a:r>
              <a:rPr lang="en-CA" dirty="0">
                <a:solidFill>
                  <a:schemeClr val="accent6">
                    <a:lumMod val="40000"/>
                    <a:lumOff val="60000"/>
                  </a:schemeClr>
                </a:solidFill>
              </a:rPr>
              <a:t>Our students have strong minds and hearts. Learning in this small rural school has given them a strong foundation for the rest of their life.</a:t>
            </a:r>
          </a:p>
        </p:txBody>
      </p:sp>
    </p:spTree>
    <p:extLst>
      <p:ext uri="{BB962C8B-B14F-4D97-AF65-F5344CB8AC3E}">
        <p14:creationId xmlns:p14="http://schemas.microsoft.com/office/powerpoint/2010/main" val="13771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71626" y="2433935"/>
            <a:ext cx="8410574" cy="1323439"/>
          </a:xfrm>
          <a:prstGeom prst="rect">
            <a:avLst/>
          </a:prstGeom>
          <a:noFill/>
        </p:spPr>
        <p:txBody>
          <a:bodyPr wrap="square" lIns="91440" tIns="45720" rIns="91440" bIns="45720">
            <a:spAutoFit/>
          </a:bodyPr>
          <a:lstStyle/>
          <a:p>
            <a:pPr algn="ctr"/>
            <a:r>
              <a:rPr lang="en-US" sz="8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Questions ?</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650929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chemeClr val="accent6">
                    <a:lumMod val="40000"/>
                    <a:lumOff val="60000"/>
                  </a:schemeClr>
                </a:solidFill>
                <a:effectLst>
                  <a:outerShdw blurRad="38100" dist="38100" dir="2700000" algn="tl">
                    <a:srgbClr val="000000">
                      <a:alpha val="43137"/>
                    </a:srgbClr>
                  </a:outerShdw>
                </a:effectLst>
              </a:rPr>
              <a:t>Name of Slide             </a:t>
            </a:r>
            <a:r>
              <a:rPr lang="en-CA" sz="2800" b="1" dirty="0" err="1" smtClean="0">
                <a:solidFill>
                  <a:schemeClr val="accent6">
                    <a:lumMod val="40000"/>
                    <a:lumOff val="60000"/>
                  </a:schemeClr>
                </a:solidFill>
                <a:effectLst>
                  <a:outerShdw blurRad="38100" dist="38100" dir="2700000" algn="tl">
                    <a:srgbClr val="000000">
                      <a:alpha val="43137"/>
                    </a:srgbClr>
                  </a:outerShdw>
                </a:effectLst>
              </a:rPr>
              <a:t>Slide</a:t>
            </a:r>
            <a:r>
              <a:rPr lang="en-CA" sz="2800" b="1" dirty="0" smtClean="0">
                <a:solidFill>
                  <a:schemeClr val="accent6">
                    <a:lumMod val="40000"/>
                    <a:lumOff val="60000"/>
                  </a:schemeClr>
                </a:solidFill>
                <a:effectLst>
                  <a:outerShdw blurRad="38100" dist="38100" dir="2700000" algn="tl">
                    <a:srgbClr val="000000">
                      <a:alpha val="43137"/>
                    </a:srgbClr>
                  </a:outerShdw>
                </a:effectLst>
              </a:rPr>
              <a:t> # of Superintendent's presentation</a:t>
            </a:r>
            <a:endParaRPr lang="en-CA" sz="2800" b="1" dirty="0">
              <a:solidFill>
                <a:schemeClr val="accent6">
                  <a:lumMod val="40000"/>
                  <a:lumOff val="60000"/>
                </a:schemeClr>
              </a:solidFill>
              <a:effectLst>
                <a:outerShdw blurRad="38100" dist="38100" dir="2700000" algn="tl">
                  <a:srgbClr val="000000">
                    <a:alpha val="43137"/>
                  </a:srgbClr>
                </a:outerShdw>
              </a:effectLst>
            </a:endParaRPr>
          </a:p>
        </p:txBody>
      </p:sp>
      <p:sp>
        <p:nvSpPr>
          <p:cNvPr id="4" name="Rectangle 3"/>
          <p:cNvSpPr/>
          <p:nvPr/>
        </p:nvSpPr>
        <p:spPr>
          <a:xfrm>
            <a:off x="2763982" y="1856707"/>
            <a:ext cx="8073736" cy="4374573"/>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922568" y="2490354"/>
            <a:ext cx="5756563" cy="2062103"/>
          </a:xfrm>
          <a:prstGeom prst="rect">
            <a:avLst/>
          </a:prstGeom>
          <a:noFill/>
        </p:spPr>
        <p:txBody>
          <a:bodyPr wrap="square" rtlCol="0">
            <a:spAutoFit/>
          </a:bodyPr>
          <a:lstStyle/>
          <a:p>
            <a:pPr algn="ctr"/>
            <a:r>
              <a:rPr lang="en-CA" sz="3200" dirty="0" smtClean="0"/>
              <a:t>The information here in the white box is the directly pulled from the Superintendent’s presentation in Meeting 1</a:t>
            </a:r>
            <a:endParaRPr lang="en-CA" sz="3200" dirty="0"/>
          </a:p>
        </p:txBody>
      </p:sp>
      <p:sp>
        <p:nvSpPr>
          <p:cNvPr id="6" name="TextBox 5"/>
          <p:cNvSpPr txBox="1"/>
          <p:nvPr/>
        </p:nvSpPr>
        <p:spPr>
          <a:xfrm>
            <a:off x="357620" y="2335833"/>
            <a:ext cx="1886869" cy="3416320"/>
          </a:xfrm>
          <a:prstGeom prst="rect">
            <a:avLst/>
          </a:prstGeom>
          <a:noFill/>
        </p:spPr>
        <p:txBody>
          <a:bodyPr wrap="square" rtlCol="0">
            <a:spAutoFit/>
          </a:bodyPr>
          <a:lstStyle/>
          <a:p>
            <a:r>
              <a:rPr lang="en-CA" sz="2400" dirty="0" smtClean="0">
                <a:solidFill>
                  <a:schemeClr val="accent6">
                    <a:lumMod val="20000"/>
                    <a:lumOff val="80000"/>
                  </a:schemeClr>
                </a:solidFill>
              </a:rPr>
              <a:t>Items in </a:t>
            </a:r>
            <a:r>
              <a:rPr lang="en-CA" sz="2400" dirty="0" smtClean="0">
                <a:solidFill>
                  <a:schemeClr val="accent2">
                    <a:lumMod val="75000"/>
                  </a:schemeClr>
                </a:solidFill>
              </a:rPr>
              <a:t>co</a:t>
            </a:r>
            <a:r>
              <a:rPr lang="en-CA" sz="2400" dirty="0" smtClean="0">
                <a:solidFill>
                  <a:schemeClr val="accent4">
                    <a:lumMod val="60000"/>
                    <a:lumOff val="40000"/>
                  </a:schemeClr>
                </a:solidFill>
              </a:rPr>
              <a:t>lo</a:t>
            </a:r>
            <a:r>
              <a:rPr lang="en-CA" sz="2400" dirty="0" smtClean="0">
                <a:solidFill>
                  <a:srgbClr val="FF0000"/>
                </a:solidFill>
              </a:rPr>
              <a:t>ur</a:t>
            </a:r>
            <a:r>
              <a:rPr lang="en-CA" sz="2400" dirty="0" smtClean="0">
                <a:solidFill>
                  <a:schemeClr val="accent6">
                    <a:lumMod val="20000"/>
                    <a:lumOff val="80000"/>
                  </a:schemeClr>
                </a:solidFill>
              </a:rPr>
              <a:t> or added to the slide are to help highlight the discrepancies we found in the report</a:t>
            </a:r>
            <a:r>
              <a:rPr lang="en-CA" dirty="0" smtClean="0">
                <a:solidFill>
                  <a:schemeClr val="accent6">
                    <a:lumMod val="20000"/>
                    <a:lumOff val="80000"/>
                  </a:schemeClr>
                </a:solidFill>
              </a:rPr>
              <a:t>.</a:t>
            </a:r>
            <a:endParaRPr lang="en-CA" dirty="0">
              <a:solidFill>
                <a:schemeClr val="accent6">
                  <a:lumMod val="20000"/>
                  <a:lumOff val="80000"/>
                </a:schemeClr>
              </a:solidFill>
            </a:endParaRPr>
          </a:p>
        </p:txBody>
      </p:sp>
    </p:spTree>
    <p:extLst>
      <p:ext uri="{BB962C8B-B14F-4D97-AF65-F5344CB8AC3E}">
        <p14:creationId xmlns:p14="http://schemas.microsoft.com/office/powerpoint/2010/main" val="2486347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CA" sz="7200" b="1" dirty="0" smtClean="0">
                <a:solidFill>
                  <a:schemeClr val="accent6">
                    <a:lumMod val="40000"/>
                    <a:lumOff val="60000"/>
                  </a:schemeClr>
                </a:solidFill>
              </a:rPr>
              <a:t>Functional Capacity        </a:t>
            </a:r>
            <a:r>
              <a:rPr lang="en-CA" sz="2800" b="1" dirty="0" smtClean="0">
                <a:solidFill>
                  <a:schemeClr val="accent6">
                    <a:lumMod val="40000"/>
                    <a:lumOff val="60000"/>
                  </a:schemeClr>
                </a:solidFill>
              </a:rPr>
              <a:t>slide 7</a:t>
            </a:r>
            <a:endParaRPr lang="en-CA" sz="7200" b="1" dirty="0">
              <a:solidFill>
                <a:schemeClr val="accent6">
                  <a:lumMod val="40000"/>
                  <a:lumOff val="60000"/>
                </a:schemeClr>
              </a:solidFill>
            </a:endParaRPr>
          </a:p>
        </p:txBody>
      </p:sp>
      <p:pic>
        <p:nvPicPr>
          <p:cNvPr id="3" name="Picture 2"/>
          <p:cNvPicPr>
            <a:picLocks noChangeAspect="1"/>
          </p:cNvPicPr>
          <p:nvPr/>
        </p:nvPicPr>
        <p:blipFill>
          <a:blip r:embed="rId3"/>
          <a:stretch>
            <a:fillRect/>
          </a:stretch>
        </p:blipFill>
        <p:spPr>
          <a:xfrm>
            <a:off x="1367806" y="1828585"/>
            <a:ext cx="9809314" cy="3944454"/>
          </a:xfrm>
          <a:prstGeom prst="rect">
            <a:avLst/>
          </a:prstGeom>
        </p:spPr>
      </p:pic>
    </p:spTree>
    <p:extLst>
      <p:ext uri="{BB962C8B-B14F-4D97-AF65-F5344CB8AC3E}">
        <p14:creationId xmlns:p14="http://schemas.microsoft.com/office/powerpoint/2010/main" val="754385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61453" y="2137975"/>
            <a:ext cx="8047417" cy="4346825"/>
          </a:xfrm>
          <a:prstGeom prst="rect">
            <a:avLst/>
          </a:prstGeom>
          <a:solidFill>
            <a:schemeClr val="bg1"/>
          </a:solidFill>
        </p:spPr>
      </p:pic>
      <p:sp>
        <p:nvSpPr>
          <p:cNvPr id="4" name="Explosion 1 3"/>
          <p:cNvSpPr/>
          <p:nvPr/>
        </p:nvSpPr>
        <p:spPr>
          <a:xfrm>
            <a:off x="6264332" y="2470483"/>
            <a:ext cx="866273" cy="994611"/>
          </a:xfrm>
          <a:prstGeom prst="irregularSeal1">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Connector 6"/>
          <p:cNvCxnSpPr/>
          <p:nvPr/>
        </p:nvCxnSpPr>
        <p:spPr>
          <a:xfrm>
            <a:off x="6780595" y="2967789"/>
            <a:ext cx="0" cy="112295"/>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04084" y="4203032"/>
            <a:ext cx="4844716" cy="369332"/>
          </a:xfrm>
          <a:prstGeom prst="rect">
            <a:avLst/>
          </a:prstGeom>
          <a:noFill/>
        </p:spPr>
        <p:txBody>
          <a:bodyPr wrap="square" rtlCol="0">
            <a:spAutoFit/>
          </a:bodyPr>
          <a:lstStyle/>
          <a:p>
            <a:r>
              <a:rPr lang="en-CA" dirty="0" smtClean="0"/>
              <a:t>Was projected in 2011 to be 44 students. </a:t>
            </a:r>
            <a:endParaRPr lang="en-CA" dirty="0"/>
          </a:p>
        </p:txBody>
      </p:sp>
      <p:sp>
        <p:nvSpPr>
          <p:cNvPr id="10" name="Explosion 1 9"/>
          <p:cNvSpPr/>
          <p:nvPr/>
        </p:nvSpPr>
        <p:spPr>
          <a:xfrm>
            <a:off x="4005606" y="4129528"/>
            <a:ext cx="577516" cy="442836"/>
          </a:xfrm>
          <a:prstGeom prst="irregularSeal1">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0" y="104456"/>
            <a:ext cx="11970327" cy="2123658"/>
          </a:xfrm>
          <a:prstGeom prst="rect">
            <a:avLst/>
          </a:prstGeom>
          <a:noFill/>
          <a:effectLst>
            <a:outerShdw blurRad="152400" dist="317500" dir="5400000" sx="90000" sy="-19000" rotWithShape="0">
              <a:prstClr val="black">
                <a:alpha val="15000"/>
              </a:prstClr>
            </a:outerShdw>
          </a:effectLst>
        </p:spPr>
        <p:txBody>
          <a:bodyPr wrap="square" rtlCol="0">
            <a:spAutoFit/>
          </a:bodyPr>
          <a:lstStyle/>
          <a:p>
            <a:pPr algn="ctr"/>
            <a:r>
              <a:rPr lang="en-CA" sz="6600" dirty="0" smtClean="0">
                <a:solidFill>
                  <a:schemeClr val="accent6">
                    <a:lumMod val="40000"/>
                    <a:lumOff val="60000"/>
                  </a:schemeClr>
                </a:solidFill>
              </a:rPr>
              <a:t>Enrolment Burton Elementary     School                                     </a:t>
            </a:r>
            <a:r>
              <a:rPr lang="en-CA" sz="2800" dirty="0" smtClean="0">
                <a:solidFill>
                  <a:schemeClr val="accent6">
                    <a:lumMod val="40000"/>
                    <a:lumOff val="60000"/>
                  </a:schemeClr>
                </a:solidFill>
              </a:rPr>
              <a:t>slide 4</a:t>
            </a:r>
            <a:endParaRPr lang="en-CA" sz="2800" dirty="0">
              <a:solidFill>
                <a:schemeClr val="accent6">
                  <a:lumMod val="40000"/>
                  <a:lumOff val="60000"/>
                </a:schemeClr>
              </a:solidFill>
            </a:endParaRPr>
          </a:p>
        </p:txBody>
      </p:sp>
    </p:spTree>
    <p:extLst>
      <p:ext uri="{BB962C8B-B14F-4D97-AF65-F5344CB8AC3E}">
        <p14:creationId xmlns:p14="http://schemas.microsoft.com/office/powerpoint/2010/main" val="2977187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87388" y="1810871"/>
            <a:ext cx="7799294" cy="438374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a:xfrm>
            <a:off x="403412" y="365125"/>
            <a:ext cx="10950388" cy="1325563"/>
          </a:xfrm>
        </p:spPr>
        <p:txBody>
          <a:bodyPr>
            <a:noAutofit/>
          </a:bodyPr>
          <a:lstStyle/>
          <a:p>
            <a:pPr algn="ctr"/>
            <a:r>
              <a:rPr lang="en-CA" sz="6600" b="1" dirty="0">
                <a:solidFill>
                  <a:schemeClr val="accent6">
                    <a:lumMod val="40000"/>
                    <a:lumOff val="60000"/>
                  </a:schemeClr>
                </a:solidFill>
                <a:effectLst>
                  <a:outerShdw blurRad="38100" dist="38100" dir="2700000" algn="tl">
                    <a:srgbClr val="000000">
                      <a:alpha val="43137"/>
                    </a:srgbClr>
                  </a:outerShdw>
                </a:effectLst>
              </a:rPr>
              <a:t>Projected </a:t>
            </a:r>
            <a:r>
              <a:rPr lang="en-CA" sz="6600" b="1" dirty="0" smtClean="0">
                <a:solidFill>
                  <a:schemeClr val="accent6">
                    <a:lumMod val="40000"/>
                    <a:lumOff val="60000"/>
                  </a:schemeClr>
                </a:solidFill>
                <a:effectLst>
                  <a:outerShdw blurRad="38100" dist="38100" dir="2700000" algn="tl">
                    <a:srgbClr val="000000">
                      <a:alpha val="43137"/>
                    </a:srgbClr>
                  </a:outerShdw>
                </a:effectLst>
              </a:rPr>
              <a:t>Enrolment Burton        Elementary School            </a:t>
            </a:r>
            <a:r>
              <a:rPr lang="en-CA" sz="2800" b="1" dirty="0" smtClean="0">
                <a:solidFill>
                  <a:schemeClr val="accent6">
                    <a:lumMod val="40000"/>
                    <a:lumOff val="60000"/>
                  </a:schemeClr>
                </a:solidFill>
                <a:effectLst>
                  <a:outerShdw blurRad="38100" dist="38100" dir="2700000" algn="tl">
                    <a:srgbClr val="000000">
                      <a:alpha val="43137"/>
                    </a:srgbClr>
                  </a:outerShdw>
                </a:effectLst>
              </a:rPr>
              <a:t>slide 6</a:t>
            </a:r>
            <a:endParaRPr lang="en-CA" sz="6600" b="1" dirty="0">
              <a:solidFill>
                <a:schemeClr val="accent6">
                  <a:lumMod val="40000"/>
                  <a:lumOff val="60000"/>
                </a:schemeClr>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idx="1"/>
          </p:nvPr>
        </p:nvPicPr>
        <p:blipFill>
          <a:blip r:embed="rId3"/>
          <a:stretch>
            <a:fillRect/>
          </a:stretch>
        </p:blipFill>
        <p:spPr>
          <a:xfrm>
            <a:off x="2209463" y="1827881"/>
            <a:ext cx="7773074" cy="4346825"/>
          </a:xfrm>
          <a:prstGeom prst="rect">
            <a:avLst/>
          </a:prstGeom>
        </p:spPr>
      </p:pic>
      <p:cxnSp>
        <p:nvCxnSpPr>
          <p:cNvPr id="7" name="Straight Connector 6"/>
          <p:cNvCxnSpPr/>
          <p:nvPr/>
        </p:nvCxnSpPr>
        <p:spPr>
          <a:xfrm flipV="1">
            <a:off x="3092824" y="3908612"/>
            <a:ext cx="6911788" cy="2689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75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328" y="126135"/>
            <a:ext cx="11149445" cy="1592012"/>
          </a:xfrm>
          <a:noFill/>
        </p:spPr>
        <p:txBody>
          <a:bodyPr>
            <a:normAutofit/>
          </a:bodyPr>
          <a:lstStyle/>
          <a:p>
            <a:r>
              <a:rPr lang="en-CA" sz="6600" b="1" dirty="0" smtClean="0">
                <a:solidFill>
                  <a:schemeClr val="accent6">
                    <a:lumMod val="40000"/>
                    <a:lumOff val="60000"/>
                  </a:schemeClr>
                </a:solidFill>
              </a:rPr>
              <a:t>Core Curriculum                        </a:t>
            </a:r>
            <a:r>
              <a:rPr lang="en-CA" sz="2700" b="1" dirty="0" smtClean="0">
                <a:solidFill>
                  <a:schemeClr val="accent6">
                    <a:lumMod val="40000"/>
                    <a:lumOff val="60000"/>
                  </a:schemeClr>
                </a:solidFill>
              </a:rPr>
              <a:t>s</a:t>
            </a:r>
            <a:r>
              <a:rPr lang="en-CA" sz="2800" dirty="0" smtClean="0">
                <a:solidFill>
                  <a:schemeClr val="accent6">
                    <a:lumMod val="40000"/>
                    <a:lumOff val="60000"/>
                  </a:schemeClr>
                </a:solidFill>
              </a:rPr>
              <a:t>lide 13</a:t>
            </a:r>
            <a:endParaRPr lang="en-CA" sz="2800" dirty="0">
              <a:solidFill>
                <a:schemeClr val="accent6">
                  <a:lumMod val="40000"/>
                  <a:lumOff val="60000"/>
                </a:scheme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805409236"/>
              </p:ext>
            </p:extLst>
          </p:nvPr>
        </p:nvGraphicFramePr>
        <p:xfrm>
          <a:off x="155866" y="1527464"/>
          <a:ext cx="11918370" cy="4896269"/>
        </p:xfrm>
        <a:graphic>
          <a:graphicData uri="http://schemas.openxmlformats.org/drawingml/2006/table">
            <a:tbl>
              <a:tblPr firstRow="1" bandRow="1">
                <a:tableStyleId>{5C22544A-7EE6-4342-B048-85BDC9FD1C3A}</a:tableStyleId>
              </a:tblPr>
              <a:tblGrid>
                <a:gridCol w="3972790">
                  <a:extLst>
                    <a:ext uri="{9D8B030D-6E8A-4147-A177-3AD203B41FA5}">
                      <a16:colId xmlns="" xmlns:a16="http://schemas.microsoft.com/office/drawing/2014/main" val="20000"/>
                    </a:ext>
                  </a:extLst>
                </a:gridCol>
                <a:gridCol w="3972790">
                  <a:extLst>
                    <a:ext uri="{9D8B030D-6E8A-4147-A177-3AD203B41FA5}">
                      <a16:colId xmlns="" xmlns:a16="http://schemas.microsoft.com/office/drawing/2014/main" val="20001"/>
                    </a:ext>
                  </a:extLst>
                </a:gridCol>
                <a:gridCol w="3972790">
                  <a:extLst>
                    <a:ext uri="{9D8B030D-6E8A-4147-A177-3AD203B41FA5}">
                      <a16:colId xmlns="" xmlns:a16="http://schemas.microsoft.com/office/drawing/2014/main" val="20002"/>
                    </a:ext>
                  </a:extLst>
                </a:gridCol>
              </a:tblGrid>
              <a:tr h="375227">
                <a:tc>
                  <a:txBody>
                    <a:bodyPr/>
                    <a:lstStyle/>
                    <a:p>
                      <a:r>
                        <a:rPr lang="en-CA" dirty="0" smtClean="0"/>
                        <a:t>Core</a:t>
                      </a:r>
                      <a:r>
                        <a:rPr lang="en-CA" baseline="0" dirty="0" smtClean="0"/>
                        <a:t> Curriculum</a:t>
                      </a:r>
                      <a:endParaRPr lang="en-CA" dirty="0"/>
                    </a:p>
                  </a:txBody>
                  <a:tcPr/>
                </a:tc>
                <a:tc>
                  <a:txBody>
                    <a:bodyPr/>
                    <a:lstStyle/>
                    <a:p>
                      <a:pPr algn="ctr"/>
                      <a:r>
                        <a:rPr lang="en-CA" dirty="0" smtClean="0"/>
                        <a:t>Burton as seen by District</a:t>
                      </a:r>
                      <a:endParaRPr lang="en-CA" dirty="0"/>
                    </a:p>
                  </a:txBody>
                  <a:tcPr/>
                </a:tc>
                <a:tc>
                  <a:txBody>
                    <a:bodyPr/>
                    <a:lstStyle/>
                    <a:p>
                      <a:pPr algn="ctr"/>
                      <a:r>
                        <a:rPr lang="en-CA" dirty="0" smtClean="0"/>
                        <a:t>Burton Actual</a:t>
                      </a:r>
                      <a:endParaRPr lang="en-CA" dirty="0"/>
                    </a:p>
                  </a:txBody>
                  <a:tcPr/>
                </a:tc>
                <a:extLst>
                  <a:ext uri="{0D108BD9-81ED-4DB2-BD59-A6C34878D82A}">
                    <a16:rowId xmlns="" xmlns:a16="http://schemas.microsoft.com/office/drawing/2014/main" val="10000"/>
                  </a:ext>
                </a:extLst>
              </a:tr>
              <a:tr h="1190874">
                <a:tc>
                  <a:txBody>
                    <a:bodyPr/>
                    <a:lstStyle/>
                    <a:p>
                      <a:r>
                        <a:rPr lang="en-CA" dirty="0" smtClean="0"/>
                        <a:t>Early</a:t>
                      </a:r>
                      <a:r>
                        <a:rPr lang="en-CA" baseline="0" dirty="0" smtClean="0"/>
                        <a:t> French Immersion</a:t>
                      </a:r>
                      <a:endParaRPr lang="en-CA" dirty="0"/>
                    </a:p>
                  </a:txBody>
                  <a:tcPr/>
                </a:tc>
                <a:tc>
                  <a:txBody>
                    <a:bodyPr/>
                    <a:lstStyle/>
                    <a:p>
                      <a:endParaRPr lang="en-CA" dirty="0"/>
                    </a:p>
                  </a:txBody>
                  <a:tcPr/>
                </a:tc>
                <a:tc>
                  <a:txBody>
                    <a:bodyPr/>
                    <a:lstStyle/>
                    <a:p>
                      <a:pPr algn="ctr"/>
                      <a:r>
                        <a:rPr lang="en-CA" dirty="0" smtClean="0"/>
                        <a:t>Grade 2 students have scheduled</a:t>
                      </a:r>
                      <a:r>
                        <a:rPr lang="en-CA" baseline="0" dirty="0" smtClean="0"/>
                        <a:t> </a:t>
                      </a:r>
                      <a:r>
                        <a:rPr lang="en-CA" dirty="0" smtClean="0"/>
                        <a:t>instruction</a:t>
                      </a:r>
                      <a:r>
                        <a:rPr lang="en-CA" baseline="0" dirty="0" smtClean="0"/>
                        <a:t> time with a FSL volunteer</a:t>
                      </a:r>
                      <a:endParaRPr lang="en-CA" dirty="0"/>
                    </a:p>
                  </a:txBody>
                  <a:tcPr/>
                </a:tc>
                <a:extLst>
                  <a:ext uri="{0D108BD9-81ED-4DB2-BD59-A6C34878D82A}">
                    <a16:rowId xmlns="" xmlns:a16="http://schemas.microsoft.com/office/drawing/2014/main" val="10001"/>
                  </a:ext>
                </a:extLst>
              </a:tr>
              <a:tr h="967585">
                <a:tc>
                  <a:txBody>
                    <a:bodyPr/>
                    <a:lstStyle/>
                    <a:p>
                      <a:r>
                        <a:rPr lang="en-CA" dirty="0" smtClean="0"/>
                        <a:t>Science Lab</a:t>
                      </a:r>
                      <a:endParaRPr lang="en-CA" dirty="0"/>
                    </a:p>
                  </a:txBody>
                  <a:tcPr/>
                </a:tc>
                <a:tc>
                  <a:txBody>
                    <a:bodyPr/>
                    <a:lstStyle/>
                    <a:p>
                      <a:pPr algn="ctr"/>
                      <a:endParaRPr lang="en-CA" dirty="0" smtClean="0"/>
                    </a:p>
                    <a:p>
                      <a:pPr algn="ctr"/>
                      <a:r>
                        <a:rPr lang="en-CA" dirty="0" smtClean="0"/>
                        <a:t>No</a:t>
                      </a:r>
                      <a:endParaRPr lang="en-CA" dirty="0"/>
                    </a:p>
                  </a:txBody>
                  <a:tcPr/>
                </a:tc>
                <a:tc>
                  <a:txBody>
                    <a:bodyPr/>
                    <a:lstStyle/>
                    <a:p>
                      <a:pPr algn="ctr"/>
                      <a:r>
                        <a:rPr lang="en-CA" dirty="0" smtClean="0"/>
                        <a:t>Science cluster;</a:t>
                      </a:r>
                      <a:r>
                        <a:rPr lang="en-CA" baseline="0" dirty="0" smtClean="0"/>
                        <a:t>  hands on; science is more than one room.</a:t>
                      </a:r>
                      <a:endParaRPr lang="en-CA" dirty="0"/>
                    </a:p>
                  </a:txBody>
                  <a:tcPr/>
                </a:tc>
                <a:extLst>
                  <a:ext uri="{0D108BD9-81ED-4DB2-BD59-A6C34878D82A}">
                    <a16:rowId xmlns="" xmlns:a16="http://schemas.microsoft.com/office/drawing/2014/main" val="10002"/>
                  </a:ext>
                </a:extLst>
              </a:tr>
              <a:tr h="744296">
                <a:tc>
                  <a:txBody>
                    <a:bodyPr/>
                    <a:lstStyle/>
                    <a:p>
                      <a:r>
                        <a:rPr lang="en-CA" dirty="0" smtClean="0"/>
                        <a:t>Computer lab</a:t>
                      </a:r>
                      <a:endParaRPr lang="en-CA" dirty="0"/>
                    </a:p>
                  </a:txBody>
                  <a:tcPr/>
                </a:tc>
                <a:tc>
                  <a:txBody>
                    <a:bodyPr/>
                    <a:lstStyle/>
                    <a:p>
                      <a:pPr algn="ctr"/>
                      <a:endParaRPr lang="en-CA" dirty="0" smtClean="0"/>
                    </a:p>
                    <a:p>
                      <a:pPr algn="ctr"/>
                      <a:r>
                        <a:rPr lang="en-CA" dirty="0" smtClean="0"/>
                        <a:t>No</a:t>
                      </a:r>
                      <a:endParaRPr lang="en-CA" dirty="0"/>
                    </a:p>
                  </a:txBody>
                  <a:tcPr/>
                </a:tc>
                <a:tc>
                  <a:txBody>
                    <a:bodyPr/>
                    <a:lstStyle/>
                    <a:p>
                      <a:pPr algn="ctr"/>
                      <a:r>
                        <a:rPr lang="en-CA" dirty="0" smtClean="0"/>
                        <a:t>Mobile</a:t>
                      </a:r>
                      <a:r>
                        <a:rPr lang="en-CA" baseline="0" dirty="0" smtClean="0"/>
                        <a:t> cart. Room is where the students are</a:t>
                      </a:r>
                      <a:endParaRPr lang="en-CA" dirty="0"/>
                    </a:p>
                  </a:txBody>
                  <a:tcPr/>
                </a:tc>
                <a:extLst>
                  <a:ext uri="{0D108BD9-81ED-4DB2-BD59-A6C34878D82A}">
                    <a16:rowId xmlns="" xmlns:a16="http://schemas.microsoft.com/office/drawing/2014/main" val="10003"/>
                  </a:ext>
                </a:extLst>
              </a:tr>
              <a:tr h="521007">
                <a:tc>
                  <a:txBody>
                    <a:bodyPr/>
                    <a:lstStyle/>
                    <a:p>
                      <a:r>
                        <a:rPr lang="en-CA" dirty="0" smtClean="0"/>
                        <a:t>Music/Arts specialist</a:t>
                      </a:r>
                      <a:endParaRPr lang="en-CA" dirty="0"/>
                    </a:p>
                  </a:txBody>
                  <a:tcPr/>
                </a:tc>
                <a:tc>
                  <a:txBody>
                    <a:bodyPr/>
                    <a:lstStyle/>
                    <a:p>
                      <a:pPr algn="ctr"/>
                      <a:r>
                        <a:rPr lang="en-CA" dirty="0" smtClean="0"/>
                        <a:t>No</a:t>
                      </a:r>
                      <a:endParaRPr lang="en-CA" dirty="0"/>
                    </a:p>
                  </a:txBody>
                  <a:tcPr/>
                </a:tc>
                <a:tc>
                  <a:txBody>
                    <a:bodyPr/>
                    <a:lstStyle/>
                    <a:p>
                      <a:pPr algn="ctr"/>
                      <a:r>
                        <a:rPr lang="en-CA" dirty="0" smtClean="0"/>
                        <a:t> Christmas play, monthly assemblies</a:t>
                      </a:r>
                      <a:endParaRPr lang="en-CA" dirty="0"/>
                    </a:p>
                  </a:txBody>
                  <a:tcPr/>
                </a:tc>
                <a:extLst>
                  <a:ext uri="{0D108BD9-81ED-4DB2-BD59-A6C34878D82A}">
                    <a16:rowId xmlns="" xmlns:a16="http://schemas.microsoft.com/office/drawing/2014/main" val="10004"/>
                  </a:ext>
                </a:extLst>
              </a:tr>
              <a:tr h="297719">
                <a:tc>
                  <a:txBody>
                    <a:bodyPr/>
                    <a:lstStyle/>
                    <a:p>
                      <a:r>
                        <a:rPr lang="en-CA" dirty="0" smtClean="0"/>
                        <a:t>EST-Technology</a:t>
                      </a:r>
                      <a:endParaRPr lang="en-CA" dirty="0"/>
                    </a:p>
                  </a:txBody>
                  <a:tcPr/>
                </a:tc>
                <a:tc>
                  <a:txBody>
                    <a:bodyPr/>
                    <a:lstStyle/>
                    <a:p>
                      <a:pPr algn="ctr"/>
                      <a:r>
                        <a:rPr lang="en-CA" dirty="0" smtClean="0"/>
                        <a:t>Request  Support</a:t>
                      </a:r>
                      <a:endParaRPr lang="en-CA" dirty="0"/>
                    </a:p>
                  </a:txBody>
                  <a:tcPr/>
                </a:tc>
                <a:tc>
                  <a:txBody>
                    <a:bodyPr/>
                    <a:lstStyle/>
                    <a:p>
                      <a:pPr algn="ctr"/>
                      <a:r>
                        <a:rPr lang="en-CA" dirty="0" smtClean="0"/>
                        <a:t>Same</a:t>
                      </a:r>
                      <a:r>
                        <a:rPr lang="en-CA" baseline="0" dirty="0" smtClean="0"/>
                        <a:t> as all elementary schools </a:t>
                      </a:r>
                      <a:endParaRPr lang="en-CA" dirty="0"/>
                    </a:p>
                  </a:txBody>
                  <a:tcPr/>
                </a:tc>
                <a:extLst>
                  <a:ext uri="{0D108BD9-81ED-4DB2-BD59-A6C34878D82A}">
                    <a16:rowId xmlns="" xmlns:a16="http://schemas.microsoft.com/office/drawing/2014/main" val="10005"/>
                  </a:ext>
                </a:extLst>
              </a:tr>
              <a:tr h="297719">
                <a:tc>
                  <a:txBody>
                    <a:bodyPr/>
                    <a:lstStyle/>
                    <a:p>
                      <a:r>
                        <a:rPr lang="en-CA" dirty="0" smtClean="0"/>
                        <a:t>Gymnasium</a:t>
                      </a:r>
                      <a:endParaRPr lang="en-CA" dirty="0"/>
                    </a:p>
                  </a:txBody>
                  <a:tcPr/>
                </a:tc>
                <a:tc>
                  <a:txBody>
                    <a:bodyPr/>
                    <a:lstStyle/>
                    <a:p>
                      <a:pPr algn="ctr"/>
                      <a:r>
                        <a:rPr lang="en-CA" dirty="0" smtClean="0"/>
                        <a:t>No</a:t>
                      </a:r>
                      <a:endParaRPr lang="en-CA" dirty="0"/>
                    </a:p>
                  </a:txBody>
                  <a:tcPr/>
                </a:tc>
                <a:tc>
                  <a:txBody>
                    <a:bodyPr/>
                    <a:lstStyle/>
                    <a:p>
                      <a:pPr algn="ctr"/>
                      <a:r>
                        <a:rPr lang="en-CA" dirty="0" smtClean="0"/>
                        <a:t>Architectural</a:t>
                      </a:r>
                      <a:r>
                        <a:rPr lang="en-CA" baseline="0" dirty="0" smtClean="0"/>
                        <a:t> plans -YES</a:t>
                      </a:r>
                      <a:endParaRPr lang="en-CA" dirty="0"/>
                    </a:p>
                  </a:txBody>
                  <a:tcPr/>
                </a:tc>
                <a:extLst>
                  <a:ext uri="{0D108BD9-81ED-4DB2-BD59-A6C34878D82A}">
                    <a16:rowId xmlns="" xmlns:a16="http://schemas.microsoft.com/office/drawing/2014/main" val="10006"/>
                  </a:ext>
                </a:extLst>
              </a:tr>
              <a:tr h="0">
                <a:tc>
                  <a:txBody>
                    <a:bodyPr/>
                    <a:lstStyle/>
                    <a:p>
                      <a:endParaRPr lang="en-CA" dirty="0"/>
                    </a:p>
                  </a:txBody>
                  <a:tcPr/>
                </a:tc>
                <a:tc>
                  <a:txBody>
                    <a:bodyPr/>
                    <a:lstStyle/>
                    <a:p>
                      <a:endParaRPr lang="en-CA"/>
                    </a:p>
                  </a:txBody>
                  <a:tcPr/>
                </a:tc>
                <a:tc>
                  <a:txBody>
                    <a:bodyPr/>
                    <a:lstStyle/>
                    <a:p>
                      <a:endParaRPr lang="en-CA" dirty="0"/>
                    </a:p>
                  </a:txBody>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261509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3" name="Picture 2"/>
          <p:cNvPicPr>
            <a:picLocks noChangeAspect="1"/>
          </p:cNvPicPr>
          <p:nvPr/>
        </p:nvPicPr>
        <p:blipFill>
          <a:blip r:embed="rId3"/>
          <a:stretch>
            <a:fillRect/>
          </a:stretch>
        </p:blipFill>
        <p:spPr>
          <a:xfrm>
            <a:off x="220980" y="365125"/>
            <a:ext cx="11750040" cy="6096528"/>
          </a:xfrm>
          <a:prstGeom prst="rect">
            <a:avLst/>
          </a:prstGeom>
        </p:spPr>
      </p:pic>
      <p:sp>
        <p:nvSpPr>
          <p:cNvPr id="4" name="Up Arrow 3"/>
          <p:cNvSpPr/>
          <p:nvPr/>
        </p:nvSpPr>
        <p:spPr>
          <a:xfrm>
            <a:off x="6858000" y="4503420"/>
            <a:ext cx="914400" cy="1508760"/>
          </a:xfrm>
          <a:prstGeom prst="up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Heart 4"/>
          <p:cNvSpPr/>
          <p:nvPr/>
        </p:nvSpPr>
        <p:spPr>
          <a:xfrm>
            <a:off x="2811780" y="2239804"/>
            <a:ext cx="1668780" cy="1714500"/>
          </a:xfrm>
          <a:prstGeom prst="heart">
            <a:avLst/>
          </a:prstGeom>
          <a:noFill/>
          <a:ln w="73025"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7109460" y="5326380"/>
            <a:ext cx="662940" cy="707886"/>
          </a:xfrm>
          <a:prstGeom prst="rect">
            <a:avLst/>
          </a:prstGeom>
          <a:noFill/>
        </p:spPr>
        <p:txBody>
          <a:bodyPr wrap="square" rtlCol="0">
            <a:spAutoFit/>
          </a:bodyPr>
          <a:lstStyle/>
          <a:p>
            <a:r>
              <a:rPr lang="en-CA" sz="4000" dirty="0"/>
              <a:t>3</a:t>
            </a:r>
          </a:p>
        </p:txBody>
      </p:sp>
      <p:sp>
        <p:nvSpPr>
          <p:cNvPr id="7" name="TextBox 6"/>
          <p:cNvSpPr txBox="1"/>
          <p:nvPr/>
        </p:nvSpPr>
        <p:spPr>
          <a:xfrm>
            <a:off x="3522518" y="5922818"/>
            <a:ext cx="3210791" cy="369332"/>
          </a:xfrm>
          <a:prstGeom prst="rect">
            <a:avLst/>
          </a:prstGeom>
          <a:noFill/>
        </p:spPr>
        <p:txBody>
          <a:bodyPr wrap="square" rtlCol="0">
            <a:spAutoFit/>
          </a:bodyPr>
          <a:lstStyle/>
          <a:p>
            <a:pPr algn="ctr"/>
            <a:r>
              <a:rPr lang="en-CA" dirty="0" smtClean="0"/>
              <a:t>Basement</a:t>
            </a:r>
            <a:endParaRPr lang="en-CA" dirty="0"/>
          </a:p>
        </p:txBody>
      </p:sp>
      <p:sp>
        <p:nvSpPr>
          <p:cNvPr id="8" name="Rectangle 7"/>
          <p:cNvSpPr/>
          <p:nvPr/>
        </p:nvSpPr>
        <p:spPr>
          <a:xfrm>
            <a:off x="591672" y="464106"/>
            <a:ext cx="8982634" cy="830997"/>
          </a:xfrm>
          <a:prstGeom prst="rect">
            <a:avLst/>
          </a:prstGeom>
        </p:spPr>
        <p:txBody>
          <a:bodyPr wrap="square">
            <a:spAutoFit/>
          </a:bodyPr>
          <a:lstStyle/>
          <a:p>
            <a:r>
              <a:rPr lang="en-CA" sz="4800" b="1" dirty="0">
                <a:effectLst>
                  <a:outerShdw blurRad="38100" dist="38100" dir="2700000" algn="tl">
                    <a:srgbClr val="000000">
                      <a:alpha val="43137"/>
                    </a:srgbClr>
                  </a:outerShdw>
                </a:effectLst>
              </a:rPr>
              <a:t>Burton Elementary School </a:t>
            </a:r>
            <a:r>
              <a:rPr lang="en-CA" sz="4800" b="1" dirty="0" smtClean="0">
                <a:effectLst>
                  <a:outerShdw blurRad="38100" dist="38100" dir="2700000" algn="tl">
                    <a:srgbClr val="000000">
                      <a:alpha val="43137"/>
                    </a:srgbClr>
                  </a:outerShdw>
                </a:effectLst>
              </a:rPr>
              <a:t>        </a:t>
            </a:r>
            <a:r>
              <a:rPr lang="en-CA" sz="2400" b="1" dirty="0" smtClean="0"/>
              <a:t>slide 23</a:t>
            </a:r>
            <a:endParaRPr lang="en-CA" sz="2400" b="1" dirty="0"/>
          </a:p>
        </p:txBody>
      </p:sp>
    </p:spTree>
    <p:extLst>
      <p:ext uri="{BB962C8B-B14F-4D97-AF65-F5344CB8AC3E}">
        <p14:creationId xmlns:p14="http://schemas.microsoft.com/office/powerpoint/2010/main" val="2124322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7200" b="1" dirty="0" smtClean="0">
                <a:solidFill>
                  <a:schemeClr val="accent6">
                    <a:lumMod val="40000"/>
                    <a:lumOff val="60000"/>
                  </a:schemeClr>
                </a:solidFill>
                <a:effectLst>
                  <a:outerShdw blurRad="38100" dist="38100" dir="2700000" algn="tl">
                    <a:srgbClr val="000000">
                      <a:alpha val="43137"/>
                    </a:srgbClr>
                  </a:outerShdw>
                </a:effectLst>
              </a:rPr>
              <a:t>Small School Research</a:t>
            </a:r>
            <a:endParaRPr lang="en-CA" sz="7200" b="1" dirty="0">
              <a:solidFill>
                <a:schemeClr val="accent6">
                  <a:lumMod val="40000"/>
                  <a:lumOff val="60000"/>
                </a:schemeClr>
              </a:solidFill>
              <a:effectLst>
                <a:outerShdw blurRad="38100" dist="38100" dir="2700000" algn="tl">
                  <a:srgbClr val="000000">
                    <a:alpha val="43137"/>
                  </a:srgbClr>
                </a:outerShdw>
              </a:effectLst>
            </a:endParaRPr>
          </a:p>
        </p:txBody>
      </p:sp>
      <p:sp>
        <p:nvSpPr>
          <p:cNvPr id="4" name="TextBox 3"/>
          <p:cNvSpPr txBox="1"/>
          <p:nvPr/>
        </p:nvSpPr>
        <p:spPr>
          <a:xfrm>
            <a:off x="1252103" y="2951018"/>
            <a:ext cx="9663545" cy="2862322"/>
          </a:xfrm>
          <a:prstGeom prst="rect">
            <a:avLst/>
          </a:prstGeom>
          <a:noFill/>
        </p:spPr>
        <p:txBody>
          <a:bodyPr wrap="square" rtlCol="0">
            <a:spAutoFit/>
          </a:bodyPr>
          <a:lstStyle/>
          <a:p>
            <a:r>
              <a:rPr lang="en-CA" sz="3600" b="1" dirty="0">
                <a:solidFill>
                  <a:schemeClr val="accent6">
                    <a:lumMod val="40000"/>
                    <a:lumOff val="60000"/>
                  </a:schemeClr>
                </a:solidFill>
                <a:effectLst>
                  <a:outerShdw blurRad="38100" dist="38100" dir="2700000" algn="tl">
                    <a:srgbClr val="000000">
                      <a:alpha val="43137"/>
                    </a:srgbClr>
                  </a:outerShdw>
                </a:effectLst>
              </a:rPr>
              <a:t>The most important benefits include:</a:t>
            </a:r>
          </a:p>
          <a:p>
            <a:r>
              <a:rPr lang="en-CA" sz="3600" dirty="0" smtClean="0">
                <a:solidFill>
                  <a:schemeClr val="accent6">
                    <a:lumMod val="40000"/>
                    <a:lumOff val="60000"/>
                  </a:schemeClr>
                </a:solidFill>
              </a:rPr>
              <a:t>	• </a:t>
            </a:r>
            <a:r>
              <a:rPr lang="en-CA" sz="3600" dirty="0">
                <a:solidFill>
                  <a:schemeClr val="accent6">
                    <a:lumMod val="40000"/>
                    <a:lumOff val="60000"/>
                  </a:schemeClr>
                </a:solidFill>
              </a:rPr>
              <a:t>Raised student achievement</a:t>
            </a:r>
          </a:p>
          <a:p>
            <a:r>
              <a:rPr lang="en-CA" sz="3600" dirty="0" smtClean="0">
                <a:solidFill>
                  <a:schemeClr val="accent6">
                    <a:lumMod val="40000"/>
                    <a:lumOff val="60000"/>
                  </a:schemeClr>
                </a:solidFill>
              </a:rPr>
              <a:t>	• </a:t>
            </a:r>
            <a:r>
              <a:rPr lang="en-CA" sz="3600" dirty="0">
                <a:solidFill>
                  <a:schemeClr val="accent6">
                    <a:lumMod val="40000"/>
                    <a:lumOff val="60000"/>
                  </a:schemeClr>
                </a:solidFill>
              </a:rPr>
              <a:t>Increased attendance</a:t>
            </a:r>
          </a:p>
          <a:p>
            <a:r>
              <a:rPr lang="en-CA" sz="3600" dirty="0" smtClean="0">
                <a:solidFill>
                  <a:schemeClr val="accent6">
                    <a:lumMod val="40000"/>
                    <a:lumOff val="60000"/>
                  </a:schemeClr>
                </a:solidFill>
              </a:rPr>
              <a:t>	• </a:t>
            </a:r>
            <a:r>
              <a:rPr lang="en-CA" sz="3600" dirty="0">
                <a:solidFill>
                  <a:schemeClr val="accent6">
                    <a:lumMod val="40000"/>
                    <a:lumOff val="60000"/>
                  </a:schemeClr>
                </a:solidFill>
              </a:rPr>
              <a:t>Elevated teacher satisfaction,</a:t>
            </a:r>
          </a:p>
          <a:p>
            <a:r>
              <a:rPr lang="en-CA" sz="3600" dirty="0" smtClean="0">
                <a:solidFill>
                  <a:schemeClr val="accent6">
                    <a:lumMod val="40000"/>
                    <a:lumOff val="60000"/>
                  </a:schemeClr>
                </a:solidFill>
              </a:rPr>
              <a:t>	• </a:t>
            </a:r>
            <a:r>
              <a:rPr lang="en-CA" sz="3600" dirty="0">
                <a:solidFill>
                  <a:schemeClr val="accent6">
                    <a:lumMod val="40000"/>
                    <a:lumOff val="60000"/>
                  </a:schemeClr>
                </a:solidFill>
              </a:rPr>
              <a:t>Improved school climate</a:t>
            </a:r>
          </a:p>
        </p:txBody>
      </p:sp>
      <p:sp>
        <p:nvSpPr>
          <p:cNvPr id="5" name="TextBox 4"/>
          <p:cNvSpPr txBox="1"/>
          <p:nvPr/>
        </p:nvSpPr>
        <p:spPr>
          <a:xfrm>
            <a:off x="0" y="5945043"/>
            <a:ext cx="12167753" cy="584775"/>
          </a:xfrm>
          <a:prstGeom prst="rect">
            <a:avLst/>
          </a:prstGeom>
          <a:noFill/>
        </p:spPr>
        <p:txBody>
          <a:bodyPr wrap="square" rtlCol="0">
            <a:spAutoFit/>
          </a:bodyPr>
          <a:lstStyle/>
          <a:p>
            <a:r>
              <a:rPr lang="en-CA" sz="1600" dirty="0" err="1" smtClean="0">
                <a:solidFill>
                  <a:schemeClr val="accent4">
                    <a:lumMod val="20000"/>
                    <a:lumOff val="80000"/>
                  </a:schemeClr>
                </a:solidFill>
              </a:rPr>
              <a:t>Grauer</a:t>
            </a:r>
            <a:r>
              <a:rPr lang="en-CA" sz="1600" dirty="0" smtClean="0">
                <a:solidFill>
                  <a:schemeClr val="accent4">
                    <a:lumMod val="20000"/>
                    <a:lumOff val="80000"/>
                  </a:schemeClr>
                </a:solidFill>
              </a:rPr>
              <a:t>, Stuart R. (</a:t>
            </a:r>
            <a:r>
              <a:rPr lang="en-CA" sz="1600" dirty="0" err="1" smtClean="0">
                <a:solidFill>
                  <a:schemeClr val="accent4">
                    <a:lumMod val="20000"/>
                    <a:lumOff val="80000"/>
                  </a:schemeClr>
                </a:solidFill>
              </a:rPr>
              <a:t>n.d</a:t>
            </a:r>
            <a:r>
              <a:rPr lang="en-CA" sz="1600" dirty="0" smtClean="0">
                <a:solidFill>
                  <a:schemeClr val="accent4">
                    <a:lumMod val="20000"/>
                    <a:lumOff val="80000"/>
                  </a:schemeClr>
                </a:solidFill>
              </a:rPr>
              <a:t>) Small versus large schools</a:t>
            </a:r>
            <a:r>
              <a:rPr lang="en-CA" sz="1600" dirty="0">
                <a:solidFill>
                  <a:schemeClr val="accent4">
                    <a:lumMod val="20000"/>
                    <a:lumOff val="80000"/>
                  </a:schemeClr>
                </a:solidFill>
              </a:rPr>
              <a:t>: The </a:t>
            </a:r>
            <a:r>
              <a:rPr lang="en-CA" sz="1600" dirty="0" smtClean="0">
                <a:solidFill>
                  <a:schemeClr val="accent4">
                    <a:lumMod val="20000"/>
                    <a:lumOff val="80000"/>
                  </a:schemeClr>
                </a:solidFill>
              </a:rPr>
              <a:t>truth about equity</a:t>
            </a:r>
            <a:r>
              <a:rPr lang="en-CA" sz="1600" dirty="0">
                <a:solidFill>
                  <a:schemeClr val="accent4">
                    <a:lumMod val="20000"/>
                    <a:lumOff val="80000"/>
                  </a:schemeClr>
                </a:solidFill>
              </a:rPr>
              <a:t>, </a:t>
            </a:r>
            <a:r>
              <a:rPr lang="en-CA" sz="1600" dirty="0" smtClean="0">
                <a:solidFill>
                  <a:schemeClr val="accent4">
                    <a:lumMod val="20000"/>
                    <a:lumOff val="80000"/>
                  </a:schemeClr>
                </a:solidFill>
              </a:rPr>
              <a:t>cost</a:t>
            </a:r>
            <a:r>
              <a:rPr lang="en-CA" sz="1600" dirty="0">
                <a:solidFill>
                  <a:schemeClr val="accent4">
                    <a:lumMod val="20000"/>
                    <a:lumOff val="80000"/>
                  </a:schemeClr>
                </a:solidFill>
              </a:rPr>
              <a:t>, and </a:t>
            </a:r>
            <a:r>
              <a:rPr lang="en-CA" sz="1600" dirty="0" smtClean="0">
                <a:solidFill>
                  <a:schemeClr val="accent4">
                    <a:lumMod val="20000"/>
                    <a:lumOff val="80000"/>
                  </a:schemeClr>
                </a:solidFill>
              </a:rPr>
              <a:t>diversity of programming </a:t>
            </a:r>
            <a:r>
              <a:rPr lang="en-CA" sz="1600" dirty="0">
                <a:solidFill>
                  <a:schemeClr val="accent4">
                    <a:lumMod val="20000"/>
                    <a:lumOff val="80000"/>
                  </a:schemeClr>
                </a:solidFill>
              </a:rPr>
              <a:t>in </a:t>
            </a:r>
            <a:r>
              <a:rPr lang="en-CA" sz="1600" dirty="0" smtClean="0">
                <a:solidFill>
                  <a:schemeClr val="accent4">
                    <a:lumMod val="20000"/>
                    <a:lumOff val="80000"/>
                  </a:schemeClr>
                </a:solidFill>
              </a:rPr>
              <a:t>small </a:t>
            </a:r>
            <a:r>
              <a:rPr lang="en-CA" sz="1600" dirty="0">
                <a:solidFill>
                  <a:schemeClr val="accent4">
                    <a:lumMod val="20000"/>
                    <a:lumOff val="80000"/>
                  </a:schemeClr>
                </a:solidFill>
              </a:rPr>
              <a:t>and </a:t>
            </a:r>
            <a:r>
              <a:rPr lang="en-CA" sz="1600" dirty="0" smtClean="0">
                <a:solidFill>
                  <a:schemeClr val="accent4">
                    <a:lumMod val="20000"/>
                    <a:lumOff val="80000"/>
                  </a:schemeClr>
                </a:solidFill>
              </a:rPr>
              <a:t>large schools. Retrieved 	from http</a:t>
            </a:r>
            <a:r>
              <a:rPr lang="en-CA" sz="1600" dirty="0">
                <a:solidFill>
                  <a:schemeClr val="accent4">
                    <a:lumMod val="20000"/>
                    <a:lumOff val="80000"/>
                  </a:schemeClr>
                </a:solidFill>
              </a:rPr>
              <a:t>://www.communityworksinstitute.org/cwjonline/essays/a_essaystext/grauer_smallsch1.html</a:t>
            </a:r>
          </a:p>
        </p:txBody>
      </p:sp>
      <p:sp>
        <p:nvSpPr>
          <p:cNvPr id="6" name="TextBox 5"/>
          <p:cNvSpPr txBox="1"/>
          <p:nvPr/>
        </p:nvSpPr>
        <p:spPr>
          <a:xfrm>
            <a:off x="748145" y="1566023"/>
            <a:ext cx="10920846" cy="1384995"/>
          </a:xfrm>
          <a:prstGeom prst="rect">
            <a:avLst/>
          </a:prstGeom>
          <a:noFill/>
        </p:spPr>
        <p:txBody>
          <a:bodyPr wrap="square" rtlCol="0">
            <a:spAutoFit/>
          </a:bodyPr>
          <a:lstStyle/>
          <a:p>
            <a:pPr algn="ctr"/>
            <a:r>
              <a:rPr lang="en-CA" sz="2800" dirty="0">
                <a:solidFill>
                  <a:schemeClr val="accent4">
                    <a:lumMod val="60000"/>
                    <a:lumOff val="40000"/>
                  </a:schemeClr>
                </a:solidFill>
              </a:rPr>
              <a:t>Thirty or more years of research bore out the finding that small schools are safer, offer better teaching, and result in higher academic performance. </a:t>
            </a:r>
          </a:p>
        </p:txBody>
      </p:sp>
    </p:spTree>
    <p:extLst>
      <p:ext uri="{BB962C8B-B14F-4D97-AF65-F5344CB8AC3E}">
        <p14:creationId xmlns:p14="http://schemas.microsoft.com/office/powerpoint/2010/main" val="24575729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ISPRING_RESOURCE_PATHS_HASH_PRESENTER" val="ee221819b1cbcbb48471cd99e36024e2147e1f70"/>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urton Elementary School Matters&amp;quot;&quot;/&gt;&lt;property id=&quot;20307&quot; value=&quot;256&quot;/&gt;&lt;/object&gt;&lt;object type=&quot;3&quot; unique_id=&quot;10005&quot;&gt;&lt;property id=&quot;20148&quot; value=&quot;5&quot;/&gt;&lt;property id=&quot;20300&quot; value=&quot;Slide 5&quot;/&gt;&lt;property id=&quot;20307&quot; value=&quot;259&quot;/&gt;&lt;/object&gt;&lt;object type=&quot;3&quot; unique_id=&quot;10007&quot;&gt;&lt;property id=&quot;20148&quot; value=&quot;5&quot;/&gt;&lt;property id=&quot;20300&quot; value=&quot;Slide 4 - &amp;quot;Functional Capacity        slide 7&amp;quot;&quot;/&gt;&lt;property id=&quot;20307&quot; value=&quot;260&quot;/&gt;&lt;/object&gt;&lt;object type=&quot;3&quot; unique_id=&quot;10008&quot;&gt;&lt;property id=&quot;20148&quot; value=&quot;5&quot;/&gt;&lt;property id=&quot;20300&quot; value=&quot;Slide 7 - &amp;quot;Core Curriculum                        slide 13&amp;quot;&quot;/&gt;&lt;property id=&quot;20307&quot; value=&quot;261&quot;/&gt;&lt;/object&gt;&lt;object type=&quot;3&quot; unique_id=&quot;10010&quot;&gt;&lt;property id=&quot;20148&quot; value=&quot;5&quot;/&gt;&lt;property id=&quot;20300&quot; value=&quot;Slide 11 - &amp;quot;Grade 2 Provincial Testing  2011, 2015, School&amp;quot;&quot;/&gt;&lt;property id=&quot;20307&quot; value=&quot;275&quot;/&gt;&lt;/object&gt;&lt;object type=&quot;3&quot; unique_id=&quot;10011&quot;&gt;&lt;property id=&quot;20148&quot; value=&quot;5&quot;/&gt;&lt;property id=&quot;20300&quot; value=&quot;Slide 12 - &amp;quot;School Benefits                slide 20&amp;quot;&quot;/&gt;&lt;property id=&quot;20307&quot; value=&quot;264&quot;/&gt;&lt;/object&gt;&lt;object type=&quot;3&quot; unique_id=&quot;10012&quot;&gt;&lt;property id=&quot;20148&quot; value=&quot;5&quot;/&gt;&lt;property id=&quot;20300&quot; value=&quot;Slide 13 - &amp;quot;School Challenges                 slide 21&amp;quot;&quot;/&gt;&lt;property id=&quot;20307&quot; value=&quot;265&quot;/&gt;&lt;/object&gt;&lt;object type=&quot;3&quot; unique_id=&quot;10013&quot;&gt;&lt;property id=&quot;20148&quot; value=&quot;5&quot;/&gt;&lt;property id=&quot;20300&quot; value=&quot;Slide 9&quot;/&gt;&lt;property id=&quot;20307&quot; value=&quot;267&quot;/&gt;&lt;/object&gt;&lt;object type=&quot;3&quot; unique_id=&quot;10014&quot;&gt;&lt;property id=&quot;20148&quot; value=&quot;5&quot;/&gt;&lt;property id=&quot;20300&quot; value=&quot;Slide 8&quot;/&gt;&lt;property id=&quot;20307&quot; value=&quot;268&quot;/&gt;&lt;/object&gt;&lt;object type=&quot;3&quot; unique_id=&quot;10015&quot;&gt;&lt;property id=&quot;20148&quot; value=&quot;5&quot;/&gt;&lt;property id=&quot;20300&quot; value=&quot;Slide 14 - &amp;quot;Building Summary            slide 22&amp;quot;&quot;/&gt;&lt;property id=&quot;20307&quot; value=&quot;266&quot;/&gt;&lt;/object&gt;&lt;object type=&quot;3&quot; unique_id=&quot;10016&quot;&gt;&lt;property id=&quot;20148&quot; value=&quot;5&quot;/&gt;&lt;property id=&quot;20300&quot; value=&quot;Slide 15 - &amp;quot;Building Systems             slide 25&amp;quot;&quot;/&gt;&lt;property id=&quot;20307&quot; value=&quot;274&quot;/&gt;&lt;/object&gt;&lt;object type=&quot;3&quot; unique_id=&quot;10018&quot;&gt;&lt;property id=&quot;20148&quot; value=&quot;5&quot;/&gt;&lt;property id=&quot;20300&quot; value=&quot;Slide 16 - &amp;quot;Physical Plant Status        slide 30&amp;quot;&quot;/&gt;&lt;property id=&quot;20307&quot; value=&quot;270&quot;/&gt;&lt;/object&gt;&lt;object type=&quot;3&quot; unique_id=&quot;10019&quot;&gt;&lt;property id=&quot;20148&quot; value=&quot;5&quot;/&gt;&lt;property id=&quot;20300&quot; value=&quot;Slide 17 - &amp;quot;Salaries                                              slide 37&amp;quot;&quot;/&gt;&lt;property id=&quot;20307&quot; value=&quot;276&quot;/&gt;&lt;/object&gt;&lt;object type=&quot;3&quot; unique_id=&quot;10020&quot;&gt;&lt;property id=&quot;20148&quot; value=&quot;5&quot;/&gt;&lt;property id=&quot;20300&quot; value=&quot;Slide 19 - &amp;quot;Impact on Burton Community               &amp;amp;#x09;&amp;amp;#x09;&amp;amp;#x09;&amp;amp;#x09;&amp;amp;#x09;&amp;amp;#x09;&amp;amp;#x09;&amp;amp;#x09;&amp;amp;#x09;&amp;amp;#x09;Slide 44&amp;quot;&quot;/&gt;&lt;property id=&quot;20307&quot; value=&quot;272&quot;/&gt;&lt;/object&gt;&lt;object type=&quot;3&quot; unique_id=&quot;10021&quot;&gt;&lt;property id=&quot;20148&quot; value=&quot;5&quot;/&gt;&lt;property id=&quot;20300&quot; value=&quot;Slide 18 - &amp;quot;Total Costs                         slide 40&amp;quot;&quot;/&gt;&lt;property id=&quot;20307&quot; value=&quot;277&quot;/&gt;&lt;/object&gt;&lt;object type=&quot;3&quot; unique_id=&quot;10022&quot;&gt;&lt;property id=&quot;20148&quot; value=&quot;5&quot;/&gt;&lt;property id=&quot;20300&quot; value=&quot;Slide 30 - &amp;quot;Burton Summary&amp;quot;&quot;/&gt;&lt;property id=&quot;20307&quot; value=&quot;278&quot;/&gt;&lt;/object&gt;&lt;object type=&quot;3&quot; unique_id=&quot;10023&quot;&gt;&lt;property id=&quot;20148&quot; value=&quot;5&quot;/&gt;&lt;property id=&quot;20300&quot; value=&quot;Slide 31&quot;/&gt;&lt;property id=&quot;20307&quot; value=&quot;262&quot;/&gt;&lt;/object&gt;&lt;object type=&quot;3&quot; unique_id=&quot;10068&quot;&gt;&lt;property id=&quot;20148&quot; value=&quot;5&quot;/&gt;&lt;property id=&quot;20300&quot; value=&quot;Slide 10 - &amp;quot;Small School Research&amp;quot;&quot;/&gt;&lt;property id=&quot;20307&quot; value=&quot;279&quot;/&gt;&lt;/object&gt;&lt;object type=&quot;3&quot; unique_id=&quot;10069&quot;&gt;&lt;property id=&quot;20148&quot; value=&quot;5&quot;/&gt;&lt;property id=&quot;20300&quot; value=&quot;Slide 20 - &amp;quot;Financial Considerations Document&amp;quot;&quot;/&gt;&lt;property id=&quot;20307&quot; value=&quot;280&quot;/&gt;&lt;/object&gt;&lt;object type=&quot;3&quot; unique_id=&quot;10139&quot;&gt;&lt;property id=&quot;20148&quot; value=&quot;5&quot;/&gt;&lt;property id=&quot;20300&quot; value=&quot;Slide 2 - &amp;quot;Purpose of Presentation&amp;quot;&quot;/&gt;&lt;property id=&quot;20307&quot; value=&quot;281&quot;/&gt;&lt;/object&gt;&lt;object type=&quot;3&quot; unique_id=&quot;10141&quot;&gt;&lt;property id=&quot;20148&quot; value=&quot;5&quot;/&gt;&lt;property id=&quot;20300&quot; value=&quot;Slide 3 - &amp;quot;Name of Slide              Slide# of Superintendent's presentation&amp;quot;&quot;/&gt;&lt;property id=&quot;20307&quot; value=&quot;282&quot;/&gt;&lt;/object&gt;&lt;object type=&quot;3&quot; unique_id=&quot;10142&quot;&gt;&lt;property id=&quot;20148&quot; value=&quot;5&quot;/&gt;&lt;property id=&quot;20300&quot; value=&quot;Slide 6 - &amp;quot;Projected Enrolment Burton        Elementary School            slide 6&amp;quot;&quot;/&gt;&lt;property id=&quot;20307&quot; value=&quot;287&quot;/&gt;&lt;/object&gt;&lt;object type=&quot;3&quot; unique_id=&quot;10143&quot;&gt;&lt;property id=&quot;20148&quot; value=&quot;5&quot;/&gt;&lt;property id=&quot;20300&quot; value=&quot;Slide 21 - &amp;quot;Financial Considerations Document&amp;#x0D;&amp;#x0A;Total Annual Savings&amp;#x0D;&amp;#x0A; &amp;quot;&quot;/&gt;&lt;property id=&quot;20307&quot; value=&quot;288&quot;/&gt;&lt;/object&gt;&lt;object type=&quot;3&quot; unique_id=&quot;10144&quot;&gt;&lt;property id=&quot;20148&quot; value=&quot;5&quot;/&gt;&lt;property id=&quot;20300&quot; value=&quot;Slide 22 - &amp;quot;Financial Considerations Document &amp;quot;&quot;/&gt;&lt;property id=&quot;20307&quot; value=&quot;289&quot;/&gt;&lt;/object&gt;&lt;object type=&quot;3&quot; unique_id=&quot;10145&quot;&gt;&lt;property id=&quot;20148&quot; value=&quot;5&quot;/&gt;&lt;property id=&quot;20300&quot; value=&quot;Slide 23 - &amp;quot;Financial Considerations Document &amp;quot;&quot;/&gt;&lt;property id=&quot;20307&quot; value=&quot;290&quot;/&gt;&lt;/object&gt;&lt;object type=&quot;3&quot; unique_id=&quot;10146&quot;&gt;&lt;property id=&quot;20148&quot; value=&quot;5&quot;/&gt;&lt;property id=&quot;20300&quot; value=&quot;Slide 24 - &amp;quot;Financial Considerations Document&amp;#x0D;&amp;#x0A;One-Time Cost Avoidance&amp;#x0D;&amp;#x0A;&amp;quot;&quot;/&gt;&lt;property id=&quot;20307&quot; value=&quot;291&quot;/&gt;&lt;/object&gt;&lt;object type=&quot;3&quot; unique_id=&quot;10147&quot;&gt;&lt;property id=&quot;20148&quot; value=&quot;5&quot;/&gt;&lt;property id=&quot;20300&quot; value=&quot;Slide 25 - &amp;quot;Financial Considerations Document&amp;#x0D;&amp;#x0A;One-Time Cost Avoidance&amp;quot;&quot;/&gt;&lt;property id=&quot;20307&quot; value=&quot;292&quot;/&gt;&lt;/object&gt;&lt;object type=&quot;3&quot; unique_id=&quot;10148&quot;&gt;&lt;property id=&quot;20148&quot; value=&quot;5&quot;/&gt;&lt;property id=&quot;20300&quot; value=&quot;Slide 26 - &amp;quot;Voices of the Future&amp;quot;&quot;/&gt;&lt;property id=&quot;20307&quot; value=&quot;293&quot;/&gt;&lt;/object&gt;&lt;object type=&quot;3&quot; unique_id=&quot;10149&quot;&gt;&lt;property id=&quot;20148&quot; value=&quot;5&quot;/&gt;&lt;property id=&quot;20300&quot; value=&quot;Slide 27 - &amp;quot;THE TRUE IMPACT IS OUR FUTURE&amp;quot;&quot;/&gt;&lt;property id=&quot;20307&quot; value=&quot;284&quot;/&gt;&lt;/object&gt;&lt;object type=&quot;3&quot; unique_id=&quot;10150&quot;&gt;&lt;property id=&quot;20148&quot; value=&quot;5&quot;/&gt;&lt;property id=&quot;20300&quot; value=&quot;Slide 28 - &amp;quot;VOICES OF STUDENTS&amp;quot;&quot;/&gt;&lt;property id=&quot;20307&quot; value=&quot;285&quot;/&gt;&lt;/object&gt;&lt;object type=&quot;3&quot; unique_id=&quot;10151&quot;&gt;&lt;property id=&quot;20148&quot; value=&quot;5&quot;/&gt;&lt;property id=&quot;20300&quot; value=&quot;Slide 29 - &amp;quot;COMMUNITY PARTNERS&amp;quot;&quot;/&gt;&lt;property id=&quot;20307&quot; value=&quot;286&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0BD4017610B344B758042F773CB230" ma:contentTypeVersion="0" ma:contentTypeDescription="Create a new document." ma:contentTypeScope="" ma:versionID="1d1bcb42a5ec45b0a7eb74843b3fd294">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E902A52-0468-4B76-9D05-6A823FC464BD}"/>
</file>

<file path=customXml/itemProps2.xml><?xml version="1.0" encoding="utf-8"?>
<ds:datastoreItem xmlns:ds="http://schemas.openxmlformats.org/officeDocument/2006/customXml" ds:itemID="{FD989FAA-F784-4849-B236-5FF752E7E521}"/>
</file>

<file path=customXml/itemProps3.xml><?xml version="1.0" encoding="utf-8"?>
<ds:datastoreItem xmlns:ds="http://schemas.openxmlformats.org/officeDocument/2006/customXml" ds:itemID="{76E03C19-452F-42FB-AC19-BC212DD0DC30}"/>
</file>

<file path=docProps/app.xml><?xml version="1.0" encoding="utf-8"?>
<Properties xmlns="http://schemas.openxmlformats.org/officeDocument/2006/extended-properties" xmlns:vt="http://schemas.openxmlformats.org/officeDocument/2006/docPropsVTypes">
  <TotalTime>929</TotalTime>
  <Words>3597</Words>
  <Application>Microsoft Office PowerPoint</Application>
  <PresentationFormat>Widescreen</PresentationFormat>
  <Paragraphs>449</Paragraphs>
  <Slides>29</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Custom Design</vt:lpstr>
      <vt:lpstr>Burton Elementary School Matters</vt:lpstr>
      <vt:lpstr>Purpose of Presentation</vt:lpstr>
      <vt:lpstr>Name of Slide             Slide # of Superintendent's presentation</vt:lpstr>
      <vt:lpstr>Functional Capacity        slide 7</vt:lpstr>
      <vt:lpstr>PowerPoint Presentation</vt:lpstr>
      <vt:lpstr>Projected Enrolment Burton        Elementary School            slide 6</vt:lpstr>
      <vt:lpstr>Core Curriculum                        slide 13</vt:lpstr>
      <vt:lpstr>PowerPoint Presentation</vt:lpstr>
      <vt:lpstr>Small School Research</vt:lpstr>
      <vt:lpstr>Grade 2 Provincial Testing  2011, 2015, School</vt:lpstr>
      <vt:lpstr>School Benefits                slide 20</vt:lpstr>
      <vt:lpstr>School Challenges                 slide 21</vt:lpstr>
      <vt:lpstr>Building Summary            slide 22</vt:lpstr>
      <vt:lpstr>Building Systems             slide 25</vt:lpstr>
      <vt:lpstr>Physical Plant Status        slide 30</vt:lpstr>
      <vt:lpstr>Salaries                                              slide 37</vt:lpstr>
      <vt:lpstr>Total Costs                         slide 40</vt:lpstr>
      <vt:lpstr>Impact on Burton Community                         Slide 44</vt:lpstr>
      <vt:lpstr>Financial Considerations Document</vt:lpstr>
      <vt:lpstr>Financial Considerations Document Total Annual Savings  </vt:lpstr>
      <vt:lpstr>Financial Considerations Document </vt:lpstr>
      <vt:lpstr>Financial Considerations Document </vt:lpstr>
      <vt:lpstr>Financial Considerations Document One-Time Cost Avoidance </vt:lpstr>
      <vt:lpstr>Financial Considerations Document One-Time Cost Avoidance</vt:lpstr>
      <vt:lpstr>Voices of the Future</vt:lpstr>
      <vt:lpstr>Hear it from the Students</vt:lpstr>
      <vt:lpstr>Hear it from the Students</vt:lpstr>
      <vt:lpstr>Burton Summary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Burton Elementary School Matters</dc:title>
  <dc:creator>Sarah Dussault</dc:creator>
  <cp:lastModifiedBy>McTimoney, David     (ASD-W)</cp:lastModifiedBy>
  <cp:revision>99</cp:revision>
  <cp:lastPrinted>2015-12-23T13:38:46Z</cp:lastPrinted>
  <dcterms:created xsi:type="dcterms:W3CDTF">2015-11-07T13:32:13Z</dcterms:created>
  <dcterms:modified xsi:type="dcterms:W3CDTF">2015-12-23T13:39:13Z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0x010100850BD4017610B344B758042F773CB230</vt:lpwstr>
  </property>
</Properties>
</file>